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7" r:id="rId4"/>
    <p:sldMasterId id="2147483815" r:id="rId5"/>
    <p:sldMasterId id="2147483821" r:id="rId6"/>
  </p:sldMasterIdLst>
  <p:notesMasterIdLst>
    <p:notesMasterId r:id="rId35"/>
  </p:notesMasterIdLst>
  <p:handoutMasterIdLst>
    <p:handoutMasterId r:id="rId36"/>
  </p:handoutMasterIdLst>
  <p:sldIdLst>
    <p:sldId id="355" r:id="rId7"/>
    <p:sldId id="365" r:id="rId8"/>
    <p:sldId id="424" r:id="rId9"/>
    <p:sldId id="390" r:id="rId10"/>
    <p:sldId id="447" r:id="rId11"/>
    <p:sldId id="448" r:id="rId12"/>
    <p:sldId id="367" r:id="rId13"/>
    <p:sldId id="366" r:id="rId14"/>
    <p:sldId id="399" r:id="rId15"/>
    <p:sldId id="461" r:id="rId16"/>
    <p:sldId id="454" r:id="rId17"/>
    <p:sldId id="406" r:id="rId18"/>
    <p:sldId id="407" r:id="rId19"/>
    <p:sldId id="444" r:id="rId20"/>
    <p:sldId id="443" r:id="rId21"/>
    <p:sldId id="441" r:id="rId22"/>
    <p:sldId id="445" r:id="rId23"/>
    <p:sldId id="446" r:id="rId24"/>
    <p:sldId id="449" r:id="rId25"/>
    <p:sldId id="450" r:id="rId26"/>
    <p:sldId id="451" r:id="rId27"/>
    <p:sldId id="452" r:id="rId28"/>
    <p:sldId id="453" r:id="rId29"/>
    <p:sldId id="442" r:id="rId30"/>
    <p:sldId id="455" r:id="rId31"/>
    <p:sldId id="456" r:id="rId32"/>
    <p:sldId id="457" r:id="rId33"/>
    <p:sldId id="458" r:id="rId34"/>
  </p:sldIdLst>
  <p:sldSz cx="9144000" cy="5143500" type="screen16x9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INISTÈRIEL" id="{0B896E98-F45E-4768-8620-EDDF394BE181}">
          <p14:sldIdLst>
            <p14:sldId id="355"/>
            <p14:sldId id="365"/>
            <p14:sldId id="424"/>
            <p14:sldId id="390"/>
            <p14:sldId id="447"/>
            <p14:sldId id="448"/>
            <p14:sldId id="367"/>
            <p14:sldId id="366"/>
            <p14:sldId id="399"/>
            <p14:sldId id="461"/>
            <p14:sldId id="454"/>
            <p14:sldId id="406"/>
            <p14:sldId id="407"/>
            <p14:sldId id="444"/>
            <p14:sldId id="443"/>
            <p14:sldId id="441"/>
            <p14:sldId id="445"/>
            <p14:sldId id="446"/>
            <p14:sldId id="449"/>
            <p14:sldId id="450"/>
            <p14:sldId id="451"/>
            <p14:sldId id="452"/>
            <p14:sldId id="453"/>
            <p14:sldId id="442"/>
            <p14:sldId id="455"/>
            <p14:sldId id="456"/>
            <p14:sldId id="457"/>
            <p14:sldId id="458"/>
          </p14:sldIdLst>
        </p14:section>
        <p14:section name="MÉTHODOLOGIE" id="{EB03BDE6-D677-4574-A7BF-9721F91BDEB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191">
          <p15:clr>
            <a:srgbClr val="A4A3A4"/>
          </p15:clr>
        </p15:guide>
        <p15:guide id="3" orient="horz" pos="854">
          <p15:clr>
            <a:srgbClr val="A4A3A4"/>
          </p15:clr>
        </p15:guide>
        <p15:guide id="4" orient="horz" pos="821">
          <p15:clr>
            <a:srgbClr val="A4A3A4"/>
          </p15:clr>
        </p15:guide>
        <p15:guide id="5" orient="horz" pos="3072" userDrawn="1">
          <p15:clr>
            <a:srgbClr val="A4A3A4"/>
          </p15:clr>
        </p15:guide>
        <p15:guide id="6" orient="horz" pos="3151">
          <p15:clr>
            <a:srgbClr val="A4A3A4"/>
          </p15:clr>
        </p15:guide>
        <p15:guide id="7" pos="2880">
          <p15:clr>
            <a:srgbClr val="A4A3A4"/>
          </p15:clr>
        </p15:guide>
        <p15:guide id="8" pos="476">
          <p15:clr>
            <a:srgbClr val="A4A3A4"/>
          </p15:clr>
        </p15:guide>
        <p15:guide id="9" pos="5193">
          <p15:clr>
            <a:srgbClr val="A4A3A4"/>
          </p15:clr>
        </p15:guide>
        <p15:guide id="10" pos="546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7E"/>
    <a:srgbClr val="283584"/>
    <a:srgbClr val="5699A2"/>
    <a:srgbClr val="259B8A"/>
    <a:srgbClr val="0E9464"/>
    <a:srgbClr val="247A4D"/>
    <a:srgbClr val="386656"/>
    <a:srgbClr val="32838E"/>
    <a:srgbClr val="B2DF41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32" autoAdjust="0"/>
    <p:restoredTop sz="94660"/>
  </p:normalViewPr>
  <p:slideViewPr>
    <p:cSldViewPr showGuides="1">
      <p:cViewPr varScale="1">
        <p:scale>
          <a:sx n="106" d="100"/>
          <a:sy n="106" d="100"/>
        </p:scale>
        <p:origin x="312" y="64"/>
      </p:cViewPr>
      <p:guideLst>
        <p:guide orient="horz" pos="1620"/>
        <p:guide orient="horz" pos="191"/>
        <p:guide orient="horz" pos="854"/>
        <p:guide orient="horz" pos="821"/>
        <p:guide orient="horz" pos="3072"/>
        <p:guide orient="horz" pos="3151"/>
        <p:guide pos="2880"/>
        <p:guide pos="476"/>
        <p:guide pos="5193"/>
        <p:guide pos="54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EFF057-96C2-4833-AEC6-1784ACEB407E}" type="datetimeFigureOut">
              <a:rPr lang="fr-FR" smtClean="0"/>
              <a:t>02/02/2023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285F7-6D26-4DCB-A336-9C6E0FC0B2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0641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680E798-53FF-4C51-A981-953463752515}" type="datetimeFigureOut">
              <a:rPr lang="fr-FR" smtClean="0"/>
              <a:pPr/>
              <a:t>02/02/2023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1B06CD8F-B7ED-4A05-9FB1-A01CC0EF02C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662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496350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496350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111" y="51470"/>
            <a:ext cx="4888846" cy="4212000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755936" y="3919897"/>
            <a:ext cx="3240000" cy="900000"/>
          </a:xfrm>
        </p:spPr>
        <p:txBody>
          <a:bodyPr anchor="b" anchorCtr="0"/>
          <a:lstStyle>
            <a:lvl1pPr>
              <a:defRPr sz="1150"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26109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843558"/>
            <a:ext cx="9144000" cy="4300842"/>
          </a:xfrm>
          <a:solidFill>
            <a:schemeClr val="bg1">
              <a:lumMod val="85000"/>
            </a:schemeClr>
          </a:solidFill>
        </p:spPr>
        <p:txBody>
          <a:bodyPr tIns="1080000" anchor="ctr" anchorCtr="0"/>
          <a:lstStyle>
            <a:lvl1pPr algn="ctr">
              <a:defRPr cap="all" baseline="0"/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</a:t>
            </a:r>
            <a:br>
              <a:rPr lang="fr-FR" dirty="0"/>
            </a:br>
            <a:r>
              <a:rPr lang="fr-FR" dirty="0"/>
              <a:t>Mettre à l’arrière plan)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738000"/>
            <a:ext cx="8424000" cy="4046400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ln w="10160">
            <a:solidFill>
              <a:schemeClr val="tx1"/>
            </a:solidFill>
          </a:ln>
        </p:spPr>
        <p:txBody>
          <a:bodyPr lIns="0" bIns="360000" anchor="ctr" anchorCtr="0"/>
          <a:lstStyle>
            <a:lvl1pPr marL="396000" indent="-396000">
              <a:buFont typeface="+mj-lt"/>
              <a:buAutoNum type="arabicPeriod"/>
              <a:defRPr sz="325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2295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s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312000" y="180000"/>
            <a:ext cx="5472000" cy="360000"/>
          </a:xfrm>
        </p:spPr>
        <p:txBody>
          <a:bodyPr/>
          <a:lstStyle>
            <a:lvl1pPr marL="108000" indent="-108000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8000" indent="-108000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9999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312000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264000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2890741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496350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496350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111" y="51470"/>
            <a:ext cx="4888846" cy="4212000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755936" y="3919897"/>
            <a:ext cx="3240000" cy="900000"/>
          </a:xfrm>
        </p:spPr>
        <p:txBody>
          <a:bodyPr anchor="b" anchorCtr="0"/>
          <a:lstStyle>
            <a:lvl1pPr>
              <a:defRPr sz="1150"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25724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353" y="151865"/>
            <a:ext cx="2725168" cy="2347876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endParaRPr lang="fr-FR" cap="all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0000" y="2499742"/>
            <a:ext cx="8424000" cy="1923504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3250" b="1" cap="all" baseline="0"/>
            </a:lvl1pPr>
            <a:lvl2pPr marL="0" indent="0">
              <a:spcBef>
                <a:spcPts val="500"/>
              </a:spcBef>
              <a:spcAft>
                <a:spcPts val="0"/>
              </a:spcAft>
              <a:buNone/>
              <a:defRPr sz="18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cxnSp>
        <p:nvCxnSpPr>
          <p:cNvPr id="12" name="Connecteur droit 11"/>
          <p:cNvCxnSpPr/>
          <p:nvPr userDrawn="1"/>
        </p:nvCxnSpPr>
        <p:spPr bwMode="gray">
          <a:xfrm>
            <a:off x="360000" y="4784400"/>
            <a:ext cx="8424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195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9998" y="1891968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312000" y="1893600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63999" y="1893600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4057000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843558"/>
            <a:ext cx="9144000" cy="4300842"/>
          </a:xfrm>
          <a:solidFill>
            <a:schemeClr val="bg1">
              <a:lumMod val="85000"/>
            </a:schemeClr>
          </a:solidFill>
        </p:spPr>
        <p:txBody>
          <a:bodyPr tIns="1080000" anchor="ctr" anchorCtr="0"/>
          <a:lstStyle>
            <a:lvl1pPr algn="ctr">
              <a:defRPr cap="all" baseline="0"/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</a:t>
            </a:r>
            <a:br>
              <a:rPr lang="fr-FR" dirty="0"/>
            </a:br>
            <a:r>
              <a:rPr lang="fr-FR" dirty="0"/>
              <a:t>Mettre à l’arrière plan)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738000"/>
            <a:ext cx="8424000" cy="4046400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ln w="10160">
            <a:solidFill>
              <a:schemeClr val="tx1"/>
            </a:solidFill>
          </a:ln>
        </p:spPr>
        <p:txBody>
          <a:bodyPr lIns="0" bIns="360000" anchor="ctr" anchorCtr="0"/>
          <a:lstStyle>
            <a:lvl1pPr marL="396000" indent="-396000">
              <a:buFont typeface="+mj-lt"/>
              <a:buAutoNum type="arabicPeriod"/>
              <a:defRPr sz="325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3073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s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312000" y="180000"/>
            <a:ext cx="5472000" cy="360000"/>
          </a:xfrm>
        </p:spPr>
        <p:txBody>
          <a:bodyPr/>
          <a:lstStyle>
            <a:lvl1pPr marL="108000" indent="-108000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8000" indent="-108000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9999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312000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264000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3630284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353" y="151865"/>
            <a:ext cx="2725168" cy="2347876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endParaRPr lang="fr-FR" cap="all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0000" y="2499742"/>
            <a:ext cx="8424000" cy="1923504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3250" b="1" cap="all" baseline="0"/>
            </a:lvl1pPr>
            <a:lvl2pPr marL="0" indent="0">
              <a:spcBef>
                <a:spcPts val="500"/>
              </a:spcBef>
              <a:spcAft>
                <a:spcPts val="0"/>
              </a:spcAft>
              <a:buNone/>
              <a:defRPr sz="18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cxnSp>
        <p:nvCxnSpPr>
          <p:cNvPr id="12" name="Connecteur droit 11"/>
          <p:cNvCxnSpPr/>
          <p:nvPr userDrawn="1"/>
        </p:nvCxnSpPr>
        <p:spPr bwMode="gray">
          <a:xfrm>
            <a:off x="360000" y="4784400"/>
            <a:ext cx="8424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904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9998" y="1891968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312000" y="1893600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63999" y="1893600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641030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843558"/>
            <a:ext cx="9144000" cy="4300842"/>
          </a:xfrm>
          <a:solidFill>
            <a:schemeClr val="bg1">
              <a:lumMod val="85000"/>
            </a:schemeClr>
          </a:solidFill>
        </p:spPr>
        <p:txBody>
          <a:bodyPr tIns="1080000" anchor="ctr" anchorCtr="0"/>
          <a:lstStyle>
            <a:lvl1pPr algn="ctr">
              <a:defRPr cap="all" baseline="0"/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</a:t>
            </a:r>
            <a:br>
              <a:rPr lang="fr-FR" dirty="0"/>
            </a:br>
            <a:r>
              <a:rPr lang="fr-FR" dirty="0"/>
              <a:t>Mettre à l’arrière plan)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738000"/>
            <a:ext cx="8424000" cy="4046400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ln w="10160">
            <a:solidFill>
              <a:schemeClr val="tx1"/>
            </a:solidFill>
          </a:ln>
        </p:spPr>
        <p:txBody>
          <a:bodyPr lIns="0" bIns="360000" anchor="ctr" anchorCtr="0"/>
          <a:lstStyle>
            <a:lvl1pPr marL="396000" indent="-396000">
              <a:buFont typeface="+mj-lt"/>
              <a:buAutoNum type="arabicPeriod"/>
              <a:defRPr sz="325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8596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s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312000" y="180000"/>
            <a:ext cx="5472000" cy="360000"/>
          </a:xfrm>
        </p:spPr>
        <p:txBody>
          <a:bodyPr/>
          <a:lstStyle>
            <a:lvl1pPr marL="108000" indent="-108000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8000" indent="-108000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9999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312000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264000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3840454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280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496350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496350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111" y="51470"/>
            <a:ext cx="4888846" cy="4212000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755936" y="3919897"/>
            <a:ext cx="3240000" cy="900000"/>
          </a:xfrm>
        </p:spPr>
        <p:txBody>
          <a:bodyPr anchor="b" anchorCtr="0"/>
          <a:lstStyle>
            <a:lvl1pPr>
              <a:defRPr sz="1150"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04171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353" y="151865"/>
            <a:ext cx="2725168" cy="2347876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endParaRPr lang="fr-FR" cap="all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0000" y="2499742"/>
            <a:ext cx="8424000" cy="1923504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3250" b="1" cap="all" baseline="0"/>
            </a:lvl1pPr>
            <a:lvl2pPr marL="0" indent="0">
              <a:spcBef>
                <a:spcPts val="500"/>
              </a:spcBef>
              <a:spcAft>
                <a:spcPts val="0"/>
              </a:spcAft>
              <a:buNone/>
              <a:defRPr sz="18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cxnSp>
        <p:nvCxnSpPr>
          <p:cNvPr id="12" name="Connecteur droit 11"/>
          <p:cNvCxnSpPr/>
          <p:nvPr userDrawn="1"/>
        </p:nvCxnSpPr>
        <p:spPr bwMode="gray">
          <a:xfrm>
            <a:off x="360000" y="4784400"/>
            <a:ext cx="8424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4447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9998" y="1891968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312000" y="1893600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63999" y="1893600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564645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359999" y="900000"/>
            <a:ext cx="8424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59999" y="1836000"/>
            <a:ext cx="8424000" cy="257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614000" y="4783500"/>
            <a:ext cx="117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750" b="1">
                <a:solidFill>
                  <a:schemeClr val="tx1"/>
                </a:solidFill>
              </a:defRPr>
            </a:lvl1pPr>
          </a:lstStyle>
          <a:p>
            <a:pPr algn="r"/>
            <a:endParaRPr lang="fr-FR" cap="all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360000" y="4783500"/>
            <a:ext cx="5904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50" b="1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62640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50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Connecteur droit 9"/>
          <p:cNvCxnSpPr/>
          <p:nvPr userDrawn="1"/>
        </p:nvCxnSpPr>
        <p:spPr bwMode="gray">
          <a:xfrm>
            <a:off x="360000" y="4784400"/>
            <a:ext cx="8424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523" y="108088"/>
            <a:ext cx="814719" cy="70192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2" r:id="rId2"/>
    <p:sldLayoutId id="2147483810" r:id="rId3"/>
    <p:sldLayoutId id="2147483811" r:id="rId4"/>
    <p:sldLayoutId id="2147483809" r:id="rId5"/>
    <p:sldLayoutId id="214748381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5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itchFamily="34" charset="0"/>
        <a:buNone/>
        <a:defRPr sz="105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72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itchFamily="34" charset="0"/>
        <a:buChar char="•"/>
        <a:defRPr sz="95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3pPr>
      <a:lvl4pPr marL="612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828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359999" y="900000"/>
            <a:ext cx="8424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59999" y="1836000"/>
            <a:ext cx="8424000" cy="257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614000" y="4783500"/>
            <a:ext cx="117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750" b="1">
                <a:solidFill>
                  <a:schemeClr val="tx1"/>
                </a:solidFill>
              </a:defRPr>
            </a:lvl1pPr>
          </a:lstStyle>
          <a:p>
            <a:pPr algn="r"/>
            <a:endParaRPr lang="fr-FR" cap="all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360000" y="4783500"/>
            <a:ext cx="5904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50" b="1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62640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50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Connecteur droit 9"/>
          <p:cNvCxnSpPr/>
          <p:nvPr userDrawn="1"/>
        </p:nvCxnSpPr>
        <p:spPr bwMode="gray">
          <a:xfrm>
            <a:off x="360000" y="4784400"/>
            <a:ext cx="8424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523" y="108088"/>
            <a:ext cx="814719" cy="70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5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5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itchFamily="34" charset="0"/>
        <a:buNone/>
        <a:defRPr sz="105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72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itchFamily="34" charset="0"/>
        <a:buChar char="•"/>
        <a:defRPr sz="95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3pPr>
      <a:lvl4pPr marL="612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828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359999" y="900000"/>
            <a:ext cx="8424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59999" y="1836000"/>
            <a:ext cx="8424000" cy="257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614000" y="4783500"/>
            <a:ext cx="117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750" b="1">
                <a:solidFill>
                  <a:schemeClr val="tx1"/>
                </a:solidFill>
              </a:defRPr>
            </a:lvl1pPr>
          </a:lstStyle>
          <a:p>
            <a:pPr algn="r"/>
            <a:endParaRPr lang="fr-FR" cap="all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360000" y="4783500"/>
            <a:ext cx="5904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50" b="1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62640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50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Connecteur droit 9"/>
          <p:cNvCxnSpPr/>
          <p:nvPr userDrawn="1"/>
        </p:nvCxnSpPr>
        <p:spPr bwMode="gray">
          <a:xfrm>
            <a:off x="360000" y="4784400"/>
            <a:ext cx="8424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523" y="108088"/>
            <a:ext cx="814719" cy="70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5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itchFamily="34" charset="0"/>
        <a:buNone/>
        <a:defRPr sz="105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72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itchFamily="34" charset="0"/>
        <a:buChar char="•"/>
        <a:defRPr sz="95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3pPr>
      <a:lvl4pPr marL="612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828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hyperlink" Target="https://www.ecologie.gouv.fr/sites/default/files/Cahier%20accompagnement_Axe1_R%C3%A9novation.pdf" TargetMode="Externa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hyperlink" Target="hhttps://www.ecologie.gouv.fr/sites/default/files/Cahier%20accompagnement_Axe1_Biod%C3%A9chets.pdf" TargetMode="External"/><Relationship Id="rId5" Type="http://schemas.openxmlformats.org/officeDocument/2006/relationships/hyperlink" Target="https://www.ecologie.gouv.fr/sites/default/files/Cahier%20accompagnement_Axe1_Biod%C3%A9chets.pdf" TargetMode="External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ecologie.gouv.fr/sites/default/files/Cahier%20accompagnement_Axe1_Eclairage.pdf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hyperlink" Target="https://www.ecologie.gouv.fr/sites/default/files/Cahier%20accompagnement_Axe2_Inondations.pdf" TargetMode="Externa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s://www.ecologie.gouv.fr/sites/default/files/Cahier%20accompagnement_Axe2_Inondations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hyperlink" Target="https://www.ecologie.gouv.fr/sites/default/files/Cahier%20accompagnement_Axe2_Montagnes.pdf" TargetMode="Externa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hyperlink" Target="https://www.ecologie.gouv.fr/sites/default/files/Cahier%20accompagnement_Axe2_Incendies.pdf" TargetMode="Externa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hyperlink" Target="https://www.ecologie.gouv.fr/sites/default/files/Cahier%20accompagnement_Axe2_Cyclones.pdf" TargetMode="Externa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ecologie.gouv.fr/sites/default/files/Cahier%20accompagnement_Axe2_Recul%20trait%20c%C3%B4te.pdf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ecologie.gouv.fr/sites/default/files/Cahier%20accompagnement_Axe2_Renaturation.pdf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hyperlink" Target="https://www.ecologie.gouv.fr/fonds-vert" TargetMode="Externa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hyperlink" Target="https://www.ecologie.gouv.fr/fonds-vert" TargetMode="Externa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ecologie.gouv.fr/fonds-vert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1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ecologie.gouv.fr/fonds-vert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17.emf"/><Relationship Id="rId7" Type="http://schemas.openxmlformats.org/officeDocument/2006/relationships/hyperlink" Target="http://www.ecologie.gouv.fr/fonds-vert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ides-territoires.beta.gouv.fr/programmes/fonds-vert/" TargetMode="External"/><Relationship Id="rId5" Type="http://schemas.openxmlformats.org/officeDocument/2006/relationships/hyperlink" Target="https://www.ecologie.gouv.fr/fonds-vert" TargetMode="External"/><Relationship Id="rId10" Type="http://schemas.openxmlformats.org/officeDocument/2006/relationships/image" Target="../media/image18.jpg"/><Relationship Id="rId4" Type="http://schemas.openxmlformats.org/officeDocument/2006/relationships/hyperlink" Target="https://www.ecologie.gouv.fr/sites/default/files/FONDS%20VERT%20A4%20v4-web-planche.pdf" TargetMode="External"/><Relationship Id="rId9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1470"/>
            <a:ext cx="1628861" cy="1262120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5"/>
          <a:stretch/>
        </p:blipFill>
        <p:spPr>
          <a:xfrm>
            <a:off x="1259632" y="2355726"/>
            <a:ext cx="7368168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2771800" y="1385114"/>
            <a:ext cx="585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Support à l’attention des porteurs de projet</a:t>
            </a:r>
          </a:p>
          <a:p>
            <a:r>
              <a:rPr lang="fr-FR" sz="2000" b="1" dirty="0" smtClean="0">
                <a:solidFill>
                  <a:srgbClr val="FF0000"/>
                </a:solidFill>
              </a:rPr>
              <a:t>Présentation à jour du 27 janvier 2023</a:t>
            </a:r>
          </a:p>
        </p:txBody>
      </p:sp>
    </p:spTree>
    <p:extLst>
      <p:ext uri="{BB962C8B-B14F-4D97-AF65-F5344CB8AC3E}">
        <p14:creationId xmlns:p14="http://schemas.microsoft.com/office/powerpoint/2010/main" val="152294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4786" t="17404" r="55084" b="7058"/>
          <a:stretch/>
        </p:blipFill>
        <p:spPr>
          <a:xfrm>
            <a:off x="971600" y="885966"/>
            <a:ext cx="7128792" cy="3774016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9" name="Espace réservé du pied de page 7"/>
          <p:cNvSpPr/>
          <p:nvPr/>
        </p:nvSpPr>
        <p:spPr>
          <a:xfrm>
            <a:off x="360000" y="4783680"/>
            <a:ext cx="5902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r>
              <a:rPr lang="fr-FR" sz="800" dirty="0"/>
              <a:t>Présentation du fonds vert 27-01-2023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4172" b="2221"/>
          <a:stretch/>
        </p:blipFill>
        <p:spPr>
          <a:xfrm>
            <a:off x="7812360" y="195486"/>
            <a:ext cx="1255540" cy="47162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043608" y="102853"/>
            <a:ext cx="6768751" cy="369332"/>
          </a:xfrm>
          <a:prstGeom prst="rect">
            <a:avLst/>
          </a:prstGeom>
          <a:ln>
            <a:solidFill>
              <a:schemeClr val="accent1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2000" b="1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Des outils pour accompagner le déploiement</a:t>
            </a:r>
            <a:endParaRPr lang="fr-FR" sz="20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15128" y="627534"/>
            <a:ext cx="42984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283584"/>
                </a:solidFill>
              </a:rPr>
              <a:t>https://</a:t>
            </a:r>
            <a:r>
              <a:rPr lang="fr-FR" sz="1600" b="1" dirty="0" smtClean="0">
                <a:solidFill>
                  <a:srgbClr val="283584"/>
                </a:solidFill>
              </a:rPr>
              <a:t>www.aides-territoires.beta.gouv.fr</a:t>
            </a:r>
            <a:endParaRPr lang="fr-FR" sz="1600" b="1" dirty="0">
              <a:solidFill>
                <a:srgbClr val="283584"/>
              </a:solidFill>
            </a:endParaRPr>
          </a:p>
        </p:txBody>
      </p:sp>
      <p:sp>
        <p:nvSpPr>
          <p:cNvPr id="4" name="Légende encadrée 2 3"/>
          <p:cNvSpPr/>
          <p:nvPr/>
        </p:nvSpPr>
        <p:spPr>
          <a:xfrm>
            <a:off x="4860032" y="2067694"/>
            <a:ext cx="2269880" cy="64807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21977"/>
              <a:gd name="adj6" fmla="val -42458"/>
            </a:avLst>
          </a:prstGeom>
          <a:noFill/>
          <a:ln w="12700">
            <a:solidFill>
              <a:schemeClr val="accent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b="1" dirty="0" smtClean="0">
                <a:solidFill>
                  <a:schemeClr val="tx1"/>
                </a:solidFill>
              </a:rPr>
              <a:t>Questions / réponses </a:t>
            </a:r>
            <a:r>
              <a:rPr lang="fr-FR" sz="1100" dirty="0" smtClean="0">
                <a:solidFill>
                  <a:schemeClr val="tx1"/>
                </a:solidFill>
              </a:rPr>
              <a:t>classées par thématique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2" name="Légende encadrée 2 11"/>
          <p:cNvSpPr/>
          <p:nvPr/>
        </p:nvSpPr>
        <p:spPr>
          <a:xfrm>
            <a:off x="6090318" y="3053622"/>
            <a:ext cx="2658146" cy="648072"/>
          </a:xfrm>
          <a:prstGeom prst="borderCallout2">
            <a:avLst>
              <a:gd name="adj1" fmla="val 59815"/>
              <a:gd name="adj2" fmla="val -4554"/>
              <a:gd name="adj3" fmla="val 60868"/>
              <a:gd name="adj4" fmla="val -12246"/>
              <a:gd name="adj5" fmla="val 4046"/>
              <a:gd name="adj6" fmla="val -57189"/>
            </a:avLst>
          </a:prstGeom>
          <a:noFill/>
          <a:ln w="12700">
            <a:solidFill>
              <a:schemeClr val="accent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smtClean="0">
                <a:solidFill>
                  <a:schemeClr val="tx1"/>
                </a:solidFill>
              </a:rPr>
              <a:t>Programmation des</a:t>
            </a:r>
            <a:r>
              <a:rPr lang="fr-FR" sz="1100" b="1" dirty="0" smtClean="0">
                <a:solidFill>
                  <a:schemeClr val="tx1"/>
                </a:solidFill>
              </a:rPr>
              <a:t> webinaires </a:t>
            </a:r>
            <a:r>
              <a:rPr lang="fr-FR" sz="1100" dirty="0" smtClean="0">
                <a:solidFill>
                  <a:schemeClr val="tx1"/>
                </a:solidFill>
              </a:rPr>
              <a:t>et autres événements de présentation des mesures du fonds vert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3" name="Légende encadrée 2 12"/>
          <p:cNvSpPr/>
          <p:nvPr/>
        </p:nvSpPr>
        <p:spPr>
          <a:xfrm flipH="1">
            <a:off x="179512" y="3219822"/>
            <a:ext cx="1368152" cy="136815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9975"/>
              <a:gd name="adj6" fmla="val -43954"/>
            </a:avLst>
          </a:prstGeom>
          <a:noFill/>
          <a:ln w="12700">
            <a:solidFill>
              <a:schemeClr val="accent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smtClean="0">
                <a:solidFill>
                  <a:schemeClr val="tx1"/>
                </a:solidFill>
              </a:rPr>
              <a:t>Accès au :</a:t>
            </a:r>
          </a:p>
          <a:p>
            <a:r>
              <a:rPr lang="fr-FR" sz="1100" b="1" dirty="0" smtClean="0">
                <a:solidFill>
                  <a:schemeClr val="tx1"/>
                </a:solidFill>
              </a:rPr>
              <a:t>- Guide </a:t>
            </a:r>
            <a:r>
              <a:rPr lang="fr-FR" sz="1100" dirty="0" smtClean="0">
                <a:solidFill>
                  <a:schemeClr val="tx1"/>
                </a:solidFill>
              </a:rPr>
              <a:t>des décideurs locaux</a:t>
            </a:r>
          </a:p>
          <a:p>
            <a:r>
              <a:rPr lang="fr-FR" sz="1100" dirty="0" smtClean="0">
                <a:solidFill>
                  <a:schemeClr val="tx1"/>
                </a:solidFill>
              </a:rPr>
              <a:t>- </a:t>
            </a:r>
            <a:r>
              <a:rPr lang="fr-FR" sz="1100" b="1" dirty="0" smtClean="0">
                <a:solidFill>
                  <a:schemeClr val="tx1"/>
                </a:solidFill>
              </a:rPr>
              <a:t>Fiches d’aide </a:t>
            </a:r>
            <a:r>
              <a:rPr lang="fr-FR" sz="1100" dirty="0" smtClean="0">
                <a:solidFill>
                  <a:schemeClr val="tx1"/>
                </a:solidFill>
              </a:rPr>
              <a:t>et </a:t>
            </a:r>
            <a:r>
              <a:rPr lang="fr-FR" sz="1100" b="1" dirty="0" smtClean="0">
                <a:solidFill>
                  <a:schemeClr val="tx1"/>
                </a:solidFill>
              </a:rPr>
              <a:t>formulaires</a:t>
            </a:r>
            <a:r>
              <a:rPr lang="fr-FR" sz="1100" dirty="0" smtClean="0">
                <a:solidFill>
                  <a:schemeClr val="tx1"/>
                </a:solidFill>
              </a:rPr>
              <a:t> de demande en ligne</a:t>
            </a:r>
            <a:endParaRPr lang="fr-FR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56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7"/>
          <p:cNvSpPr/>
          <p:nvPr/>
        </p:nvSpPr>
        <p:spPr>
          <a:xfrm>
            <a:off x="360000" y="4783680"/>
            <a:ext cx="5902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r>
              <a:rPr lang="fr-FR" sz="800" dirty="0"/>
              <a:t>Présentation du fonds vert 27-01-2023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4172" b="2221"/>
          <a:stretch/>
        </p:blipFill>
        <p:spPr>
          <a:xfrm>
            <a:off x="7812360" y="123478"/>
            <a:ext cx="1255540" cy="4716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37524" y="1707654"/>
            <a:ext cx="6768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2000" b="1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Présentation détaillée des mesures</a:t>
            </a:r>
            <a:endParaRPr lang="fr-FR" sz="20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012" y="2436022"/>
            <a:ext cx="954211" cy="95421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402684"/>
            <a:ext cx="990682" cy="102088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316" y="2390409"/>
            <a:ext cx="1008539" cy="104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9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03648" y="1131590"/>
            <a:ext cx="2880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latin typeface="Marianne-ExtraBold" panose="02000000000000000000" pitchFamily="50" charset="0"/>
              </a:rPr>
              <a:t>AXE 1 RENFORCER LA PERFORMANCE</a:t>
            </a:r>
          </a:p>
          <a:p>
            <a:r>
              <a:rPr lang="fr-FR" sz="1600" b="1" dirty="0" smtClean="0">
                <a:latin typeface="Marianne-ExtraBold" panose="02000000000000000000" pitchFamily="50" charset="0"/>
              </a:rPr>
              <a:t>ENVIRONNEMENTALE </a:t>
            </a:r>
            <a:endParaRPr lang="fr-FR" sz="1600" b="1" dirty="0">
              <a:latin typeface="Marianne-ExtraBold" panose="02000000000000000000" pitchFamily="5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95936" y="1131590"/>
            <a:ext cx="4608512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b="1" dirty="0" smtClean="0">
                <a:latin typeface="Marianne-ExtraBold" panose="02000000000000000000" pitchFamily="50" charset="0"/>
              </a:rPr>
              <a:t>La </a:t>
            </a:r>
            <a:r>
              <a:rPr lang="fr-FR" sz="1400" b="1" dirty="0">
                <a:solidFill>
                  <a:srgbClr val="B0CB0B"/>
                </a:solidFill>
                <a:latin typeface="Marianne-ExtraBold" panose="02000000000000000000" pitchFamily="50" charset="0"/>
              </a:rPr>
              <a:t>rénovation énergétique </a:t>
            </a:r>
            <a:r>
              <a:rPr lang="fr-FR" sz="1400" b="1" dirty="0">
                <a:latin typeface="Marianne-ExtraBold" panose="02000000000000000000" pitchFamily="50" charset="0"/>
              </a:rPr>
              <a:t>des bâtiments</a:t>
            </a:r>
          </a:p>
          <a:p>
            <a:pPr algn="just"/>
            <a:r>
              <a:rPr lang="fr-FR" sz="1400" b="1" dirty="0">
                <a:latin typeface="Marianne-ExtraBold" panose="02000000000000000000" pitchFamily="50" charset="0"/>
              </a:rPr>
              <a:t>publics locaux, le soutien au </a:t>
            </a:r>
            <a:r>
              <a:rPr lang="fr-FR" sz="1400" b="1" dirty="0">
                <a:solidFill>
                  <a:srgbClr val="B0CB0B"/>
                </a:solidFill>
                <a:latin typeface="Marianne-ExtraBold" panose="02000000000000000000" pitchFamily="50" charset="0"/>
              </a:rPr>
              <a:t>tri à </a:t>
            </a:r>
            <a:r>
              <a:rPr lang="fr-FR" sz="1400" b="1" dirty="0" smtClean="0">
                <a:solidFill>
                  <a:srgbClr val="B0CB0B"/>
                </a:solidFill>
                <a:latin typeface="Marianne-ExtraBold" panose="02000000000000000000" pitchFamily="50" charset="0"/>
              </a:rPr>
              <a:t>la source </a:t>
            </a:r>
            <a:r>
              <a:rPr lang="fr-FR" sz="1400" b="1" dirty="0">
                <a:latin typeface="Marianne-ExtraBold" panose="02000000000000000000" pitchFamily="50" charset="0"/>
              </a:rPr>
              <a:t>et à la valorisation des </a:t>
            </a:r>
            <a:r>
              <a:rPr lang="fr-FR" sz="1400" b="1" dirty="0" smtClean="0">
                <a:solidFill>
                  <a:srgbClr val="B0CB0B"/>
                </a:solidFill>
                <a:latin typeface="Marianne-ExtraBold" panose="02000000000000000000" pitchFamily="50" charset="0"/>
              </a:rPr>
              <a:t>bio-déchets </a:t>
            </a:r>
            <a:r>
              <a:rPr lang="fr-FR" sz="1400" b="1" dirty="0" smtClean="0">
                <a:latin typeface="Marianne-ExtraBold" panose="02000000000000000000" pitchFamily="50" charset="0"/>
              </a:rPr>
              <a:t>et </a:t>
            </a:r>
            <a:r>
              <a:rPr lang="fr-FR" sz="1400" b="1" dirty="0">
                <a:latin typeface="Marianne-ExtraBold" panose="02000000000000000000" pitchFamily="50" charset="0"/>
              </a:rPr>
              <a:t>la rénovation des parcs de </a:t>
            </a:r>
            <a:r>
              <a:rPr lang="fr-FR" sz="1400" b="1" dirty="0" smtClean="0">
                <a:latin typeface="Marianne-ExtraBold" panose="02000000000000000000" pitchFamily="50" charset="0"/>
              </a:rPr>
              <a:t>luminaires d’</a:t>
            </a:r>
            <a:r>
              <a:rPr lang="fr-FR" sz="1400" b="1" dirty="0" smtClean="0">
                <a:solidFill>
                  <a:srgbClr val="B0CB0B"/>
                </a:solidFill>
                <a:latin typeface="Marianne-ExtraBold" panose="02000000000000000000" pitchFamily="50" charset="0"/>
              </a:rPr>
              <a:t>éclairage public</a:t>
            </a:r>
          </a:p>
          <a:p>
            <a:pPr algn="just"/>
            <a:endParaRPr lang="fr-FR" sz="1400" b="1" dirty="0">
              <a:solidFill>
                <a:srgbClr val="B0CB0B"/>
              </a:solidFill>
              <a:latin typeface="Marianne-ExtraBold" panose="02000000000000000000" pitchFamily="50" charset="0"/>
            </a:endParaRPr>
          </a:p>
          <a:p>
            <a:pPr algn="just"/>
            <a:r>
              <a:rPr lang="fr-FR" sz="1200" dirty="0">
                <a:latin typeface="Marianne-Regular" panose="02000000000000000000" pitchFamily="50" charset="0"/>
              </a:rPr>
              <a:t>C</a:t>
            </a:r>
            <a:r>
              <a:rPr lang="fr-FR" sz="1200" dirty="0" smtClean="0">
                <a:latin typeface="Marianne-Regular" panose="02000000000000000000" pitchFamily="50" charset="0"/>
              </a:rPr>
              <a:t>es </a:t>
            </a:r>
            <a:r>
              <a:rPr lang="fr-FR" sz="1200" dirty="0">
                <a:latin typeface="Marianne-Regular" panose="02000000000000000000" pitchFamily="50" charset="0"/>
              </a:rPr>
              <a:t>trois mesures de </a:t>
            </a:r>
            <a:r>
              <a:rPr lang="fr-FR" sz="1200" dirty="0" smtClean="0">
                <a:latin typeface="Marianne-Regular" panose="02000000000000000000" pitchFamily="50" charset="0"/>
              </a:rPr>
              <a:t>performance environnementale </a:t>
            </a:r>
            <a:r>
              <a:rPr lang="fr-FR" sz="1200" dirty="0">
                <a:latin typeface="Marianne-Regular" panose="02000000000000000000" pitchFamily="50" charset="0"/>
              </a:rPr>
              <a:t>visent à </a:t>
            </a:r>
            <a:r>
              <a:rPr lang="fr-FR" sz="1200" dirty="0" smtClean="0">
                <a:latin typeface="Marianne-Regular" panose="02000000000000000000" pitchFamily="50" charset="0"/>
              </a:rPr>
              <a:t>réduire à </a:t>
            </a:r>
            <a:r>
              <a:rPr lang="fr-FR" sz="1200" dirty="0">
                <a:latin typeface="Marianne-Regular" panose="02000000000000000000" pitchFamily="50" charset="0"/>
              </a:rPr>
              <a:t>la fois nos consommations </a:t>
            </a:r>
            <a:r>
              <a:rPr lang="fr-FR" sz="1200" dirty="0" smtClean="0">
                <a:latin typeface="Marianne-Regular" panose="02000000000000000000" pitchFamily="50" charset="0"/>
              </a:rPr>
              <a:t>d’énergie, nos </a:t>
            </a:r>
            <a:r>
              <a:rPr lang="fr-FR" sz="1200" dirty="0">
                <a:latin typeface="Marianne-Regular" panose="02000000000000000000" pitchFamily="50" charset="0"/>
              </a:rPr>
              <a:t>émissions de gaz à effet de serre </a:t>
            </a:r>
            <a:r>
              <a:rPr lang="fr-FR" sz="1200" dirty="0" smtClean="0">
                <a:latin typeface="Marianne-Regular" panose="02000000000000000000" pitchFamily="50" charset="0"/>
              </a:rPr>
              <a:t>et notre </a:t>
            </a:r>
            <a:r>
              <a:rPr lang="fr-FR" sz="1200" dirty="0">
                <a:latin typeface="Marianne-Regular" panose="02000000000000000000" pitchFamily="50" charset="0"/>
              </a:rPr>
              <a:t>dépendance aux énergies fossiles</a:t>
            </a:r>
            <a:r>
              <a:rPr lang="fr-FR" sz="1200" dirty="0" smtClean="0">
                <a:latin typeface="Marianne-Regular" panose="02000000000000000000" pitchFamily="50" charset="0"/>
              </a:rPr>
              <a:t>.</a:t>
            </a:r>
          </a:p>
          <a:p>
            <a:pPr algn="just"/>
            <a:endParaRPr lang="fr-FR" sz="1200" dirty="0">
              <a:latin typeface="Marianne-Regular" panose="02000000000000000000" pitchFamily="50" charset="0"/>
            </a:endParaRPr>
          </a:p>
          <a:p>
            <a:pPr algn="just"/>
            <a:r>
              <a:rPr lang="fr-FR" sz="1200" dirty="0">
                <a:latin typeface="Marianne-Regular" panose="02000000000000000000" pitchFamily="50" charset="0"/>
              </a:rPr>
              <a:t>Elles permettent à nos </a:t>
            </a:r>
            <a:r>
              <a:rPr lang="fr-FR" sz="1200" dirty="0" smtClean="0">
                <a:latin typeface="Marianne-Regular" panose="02000000000000000000" pitchFamily="50" charset="0"/>
              </a:rPr>
              <a:t>territoires, soutenus </a:t>
            </a:r>
            <a:r>
              <a:rPr lang="fr-FR" sz="1200" dirty="0">
                <a:latin typeface="Marianne-Regular" panose="02000000000000000000" pitchFamily="50" charset="0"/>
              </a:rPr>
              <a:t>par le </a:t>
            </a:r>
            <a:r>
              <a:rPr lang="fr-FR" sz="1200" dirty="0" smtClean="0">
                <a:latin typeface="Marianne-Regular" panose="02000000000000000000" pitchFamily="50" charset="0"/>
              </a:rPr>
              <a:t>Fonds </a:t>
            </a:r>
            <a:r>
              <a:rPr lang="fr-FR" sz="1200" dirty="0">
                <a:latin typeface="Marianne-Regular" panose="02000000000000000000" pitchFamily="50" charset="0"/>
              </a:rPr>
              <a:t>vert, de </a:t>
            </a:r>
            <a:r>
              <a:rPr lang="fr-FR" sz="1200" dirty="0" smtClean="0">
                <a:latin typeface="Marianne-Regular" panose="02000000000000000000" pitchFamily="50" charset="0"/>
              </a:rPr>
              <a:t>diminuer leurs </a:t>
            </a:r>
            <a:r>
              <a:rPr lang="fr-FR" sz="1200" dirty="0">
                <a:latin typeface="Marianne-Regular" panose="02000000000000000000" pitchFamily="50" charset="0"/>
              </a:rPr>
              <a:t>dépenses en augmentant </a:t>
            </a:r>
            <a:r>
              <a:rPr lang="fr-FR" sz="1200" dirty="0" smtClean="0">
                <a:latin typeface="Marianne-Regular" panose="02000000000000000000" pitchFamily="50" charset="0"/>
              </a:rPr>
              <a:t>leur résilience et </a:t>
            </a:r>
            <a:r>
              <a:rPr lang="fr-FR" sz="1200" dirty="0">
                <a:latin typeface="Marianne-Regular" panose="02000000000000000000" pitchFamily="50" charset="0"/>
              </a:rPr>
              <a:t>de </a:t>
            </a:r>
            <a:r>
              <a:rPr lang="fr-FR" sz="1200" dirty="0" smtClean="0">
                <a:latin typeface="Marianne-Regular" panose="02000000000000000000" pitchFamily="50" charset="0"/>
              </a:rPr>
              <a:t>devenir </a:t>
            </a:r>
            <a:r>
              <a:rPr lang="fr-FR" sz="1200" dirty="0">
                <a:latin typeface="Marianne-Regular" panose="02000000000000000000" pitchFamily="50" charset="0"/>
              </a:rPr>
              <a:t>les </a:t>
            </a:r>
            <a:r>
              <a:rPr lang="fr-FR" sz="1200" dirty="0" smtClean="0">
                <a:latin typeface="Marianne-Regular" panose="02000000000000000000" pitchFamily="50" charset="0"/>
              </a:rPr>
              <a:t>acteurs exemplaires </a:t>
            </a:r>
            <a:r>
              <a:rPr lang="fr-FR" sz="1200" dirty="0">
                <a:latin typeface="Marianne-Regular" panose="02000000000000000000" pitchFamily="50" charset="0"/>
              </a:rPr>
              <a:t>de la transition écologique.</a:t>
            </a:r>
            <a:endParaRPr lang="fr-FR" sz="1200" dirty="0"/>
          </a:p>
        </p:txBody>
      </p:sp>
      <p:sp>
        <p:nvSpPr>
          <p:cNvPr id="4" name="Espace réservé du pied de page 7"/>
          <p:cNvSpPr/>
          <p:nvPr/>
        </p:nvSpPr>
        <p:spPr>
          <a:xfrm>
            <a:off x="360000" y="4783680"/>
            <a:ext cx="5902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r>
              <a:rPr lang="fr-FR" sz="800" dirty="0"/>
              <a:t>Présentation du fonds vert 27-01-2023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4172" b="2221"/>
          <a:stretch/>
        </p:blipFill>
        <p:spPr>
          <a:xfrm>
            <a:off x="7812360" y="123478"/>
            <a:ext cx="1255540" cy="47162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31590"/>
            <a:ext cx="954211" cy="95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7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39752" y="915566"/>
            <a:ext cx="47525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000" b="1" dirty="0" smtClean="0">
                <a:solidFill>
                  <a:srgbClr val="B2DF41"/>
                </a:solidFill>
              </a:rPr>
              <a:t>L’ambition écologique : </a:t>
            </a:r>
            <a:r>
              <a:rPr lang="fr-FR" sz="1000" dirty="0" smtClean="0">
                <a:latin typeface="+mj-lt"/>
              </a:rPr>
              <a:t>dans </a:t>
            </a:r>
            <a:r>
              <a:rPr lang="fr-FR" sz="1000" dirty="0">
                <a:latin typeface="+mj-lt"/>
              </a:rPr>
              <a:t>le prolongement du plan de relance (DSIL Rénovation thermique</a:t>
            </a:r>
            <a:r>
              <a:rPr lang="fr-FR" sz="1000" dirty="0" smtClean="0">
                <a:latin typeface="+mj-lt"/>
              </a:rPr>
              <a:t>), le </a:t>
            </a:r>
            <a:r>
              <a:rPr lang="fr-FR" sz="1000" dirty="0">
                <a:latin typeface="+mj-lt"/>
              </a:rPr>
              <a:t>F</a:t>
            </a:r>
            <a:r>
              <a:rPr lang="fr-FR" sz="1000" dirty="0" smtClean="0">
                <a:latin typeface="+mj-lt"/>
              </a:rPr>
              <a:t>onds </a:t>
            </a:r>
            <a:r>
              <a:rPr lang="fr-FR" sz="1000" dirty="0">
                <a:latin typeface="+mj-lt"/>
              </a:rPr>
              <a:t>vert vient soutenir l’effort local en faveur de la </a:t>
            </a:r>
            <a:r>
              <a:rPr lang="fr-FR" sz="1000" dirty="0" smtClean="0">
                <a:latin typeface="+mj-lt"/>
              </a:rPr>
              <a:t>rénovation énergétique </a:t>
            </a:r>
            <a:r>
              <a:rPr lang="fr-FR" sz="1000" dirty="0">
                <a:latin typeface="+mj-lt"/>
              </a:rPr>
              <a:t>des bâtiments publics des collectivités territoriales </a:t>
            </a:r>
            <a:r>
              <a:rPr lang="fr-FR" sz="1000" dirty="0" smtClean="0">
                <a:latin typeface="+mj-lt"/>
              </a:rPr>
              <a:t>afin d’atteindre </a:t>
            </a:r>
            <a:r>
              <a:rPr lang="fr-FR" sz="1000" b="1" dirty="0" smtClean="0">
                <a:latin typeface="+mj-lt"/>
              </a:rPr>
              <a:t>un objectif de </a:t>
            </a:r>
            <a:r>
              <a:rPr lang="fr-FR" sz="1000" b="1" dirty="0">
                <a:latin typeface="+mj-lt"/>
              </a:rPr>
              <a:t>réduction </a:t>
            </a:r>
            <a:r>
              <a:rPr lang="fr-FR" sz="1000" b="1" dirty="0" smtClean="0">
                <a:latin typeface="+mj-lt"/>
              </a:rPr>
              <a:t>de la consommation d’énergie finale des bâtiments publics de 40%  en moyenne et une réduction significative des émissions de gaz à effet de serre (GES)</a:t>
            </a:r>
            <a:endParaRPr lang="fr-FR" sz="1200" b="1" dirty="0" smtClean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23728" y="162975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Marianne-ExtraBold" panose="02000000000000000000" pitchFamily="50" charset="0"/>
              </a:rPr>
              <a:t>La </a:t>
            </a:r>
            <a:r>
              <a:rPr lang="fr-FR" b="1" dirty="0" smtClean="0">
                <a:solidFill>
                  <a:srgbClr val="000000"/>
                </a:solidFill>
                <a:latin typeface="Marianne-ExtraBold" panose="02000000000000000000" pitchFamily="50" charset="0"/>
              </a:rPr>
              <a:t>rénovation énergétique </a:t>
            </a:r>
            <a:r>
              <a:rPr lang="fr-FR" b="1" dirty="0" smtClean="0">
                <a:solidFill>
                  <a:srgbClr val="B0CB0B"/>
                </a:solidFill>
                <a:latin typeface="Marianne-ExtraBold" panose="02000000000000000000" pitchFamily="50" charset="0"/>
              </a:rPr>
              <a:t>des bâtiments publics</a:t>
            </a:r>
            <a:endParaRPr lang="fr-FR" dirty="0"/>
          </a:p>
        </p:txBody>
      </p:sp>
      <p:sp>
        <p:nvSpPr>
          <p:cNvPr id="5" name="Espace réservé du pied de page 7"/>
          <p:cNvSpPr/>
          <p:nvPr/>
        </p:nvSpPr>
        <p:spPr>
          <a:xfrm>
            <a:off x="360000" y="4783680"/>
            <a:ext cx="5902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r>
              <a:rPr lang="fr-FR" sz="800" dirty="0"/>
              <a:t>Présentation du fonds vert 27-01-2023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4172" b="2221"/>
          <a:stretch/>
        </p:blipFill>
        <p:spPr>
          <a:xfrm>
            <a:off x="7812360" y="123478"/>
            <a:ext cx="1255540" cy="47162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80" y="162975"/>
            <a:ext cx="666179" cy="66617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1" y="915566"/>
            <a:ext cx="1835736" cy="100045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164288" y="915566"/>
            <a:ext cx="1584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B2DF41"/>
                </a:solidFill>
              </a:rPr>
              <a:t>81 </a:t>
            </a:r>
            <a:r>
              <a:rPr lang="fr-FR" sz="1600" b="1" dirty="0" smtClean="0">
                <a:solidFill>
                  <a:srgbClr val="B2DF41"/>
                </a:solidFill>
              </a:rPr>
              <a:t>%</a:t>
            </a:r>
          </a:p>
          <a:p>
            <a:r>
              <a:rPr lang="fr-FR" sz="800" dirty="0" smtClean="0"/>
              <a:t>des </a:t>
            </a:r>
            <a:r>
              <a:rPr lang="fr-FR" sz="800" dirty="0"/>
              <a:t>consommations</a:t>
            </a:r>
            <a:br>
              <a:rPr lang="fr-FR" sz="800" dirty="0"/>
            </a:br>
            <a:r>
              <a:rPr lang="fr-FR" sz="800" dirty="0"/>
              <a:t>énergétiques </a:t>
            </a:r>
            <a:r>
              <a:rPr lang="fr-FR" sz="800" dirty="0" smtClean="0"/>
              <a:t>des communes de l’Hexagone proviennent des </a:t>
            </a:r>
            <a:r>
              <a:rPr lang="fr-FR" sz="800" dirty="0"/>
              <a:t>bâtiments</a:t>
            </a:r>
            <a:br>
              <a:rPr lang="fr-FR" sz="800" dirty="0"/>
            </a:br>
            <a:r>
              <a:rPr lang="fr-FR" sz="800" dirty="0" smtClean="0"/>
              <a:t>communaux</a:t>
            </a:r>
            <a:endParaRPr lang="fr-FR" sz="800" dirty="0"/>
          </a:p>
        </p:txBody>
      </p:sp>
      <p:sp>
        <p:nvSpPr>
          <p:cNvPr id="10" name="ZoneTexte 9"/>
          <p:cNvSpPr txBox="1"/>
          <p:nvPr/>
        </p:nvSpPr>
        <p:spPr>
          <a:xfrm>
            <a:off x="6228184" y="4660562"/>
            <a:ext cx="264329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800" dirty="0" smtClean="0">
                <a:hlinkClick r:id="rId5"/>
              </a:rPr>
              <a:t>Accédez au cahier d’accompagnement dédié</a:t>
            </a:r>
            <a:endParaRPr lang="fr-FR" sz="8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643" y="4167160"/>
            <a:ext cx="771549" cy="77154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23528" y="2058332"/>
            <a:ext cx="5832648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fr-FR" sz="1000" b="1" dirty="0" smtClean="0">
                <a:solidFill>
                  <a:srgbClr val="B2DF41"/>
                </a:solidFill>
              </a:rPr>
              <a:t>Les projets concernés : </a:t>
            </a:r>
            <a:r>
              <a:rPr lang="fr-FR" sz="1000" dirty="0" smtClean="0"/>
              <a:t>ensemble </a:t>
            </a:r>
            <a:r>
              <a:rPr lang="fr-FR" sz="1000" dirty="0"/>
              <a:t>des </a:t>
            </a:r>
            <a:r>
              <a:rPr lang="fr-FR" sz="1000" dirty="0" smtClean="0"/>
              <a:t>travaux réalisés </a:t>
            </a:r>
            <a:r>
              <a:rPr lang="fr-FR" sz="1000" dirty="0"/>
              <a:t>sur des bâtiments </a:t>
            </a:r>
            <a:r>
              <a:rPr lang="fr-FR" sz="1000" dirty="0" smtClean="0"/>
              <a:t>existants et </a:t>
            </a:r>
            <a:r>
              <a:rPr lang="fr-FR" sz="1000" dirty="0"/>
              <a:t>visant à </a:t>
            </a:r>
            <a:r>
              <a:rPr lang="fr-FR" sz="1000" dirty="0" smtClean="0"/>
              <a:t>diminuer significativement leur </a:t>
            </a:r>
            <a:r>
              <a:rPr lang="fr-FR" sz="1000" dirty="0"/>
              <a:t>consommation </a:t>
            </a:r>
            <a:r>
              <a:rPr lang="fr-FR" sz="1000" dirty="0" smtClean="0"/>
              <a:t>énergétique (bâtiments neufs non concernés). Les actions financées par le Fonds vert peuvent </a:t>
            </a:r>
            <a:r>
              <a:rPr lang="fr-FR" sz="1000" dirty="0"/>
              <a:t>porter </a:t>
            </a:r>
            <a:r>
              <a:rPr lang="fr-FR" sz="1000" dirty="0" smtClean="0"/>
              <a:t>sur :</a:t>
            </a:r>
          </a:p>
          <a:p>
            <a:pPr marL="171450" indent="-171450">
              <a:buFontTx/>
              <a:buChar char="-"/>
            </a:pPr>
            <a:r>
              <a:rPr lang="fr-FR" sz="1000" dirty="0" smtClean="0"/>
              <a:t>des </a:t>
            </a:r>
            <a:r>
              <a:rPr lang="fr-FR" sz="1000" b="1" dirty="0" smtClean="0"/>
              <a:t>actions dites « à gain rapide » </a:t>
            </a:r>
            <a:r>
              <a:rPr lang="fr-FR" sz="1000" dirty="0" smtClean="0"/>
              <a:t>présentant un fort retour sur investissement (pilotage des systèmes de chauffage, modernisation des systèmes d’éclairage...)</a:t>
            </a:r>
          </a:p>
          <a:p>
            <a:pPr marL="171450" indent="-171450">
              <a:buFontTx/>
              <a:buChar char="-"/>
            </a:pPr>
            <a:r>
              <a:rPr lang="fr-FR" sz="1000" dirty="0" smtClean="0"/>
              <a:t>des </a:t>
            </a:r>
            <a:r>
              <a:rPr lang="fr-FR" sz="1000" dirty="0"/>
              <a:t>travaux d’</a:t>
            </a:r>
            <a:r>
              <a:rPr lang="fr-FR" sz="1000" b="1" dirty="0"/>
              <a:t>isolation du bâti </a:t>
            </a:r>
            <a:r>
              <a:rPr lang="fr-FR" sz="1000" dirty="0"/>
              <a:t>ou de </a:t>
            </a:r>
            <a:r>
              <a:rPr lang="fr-FR" sz="1000" b="1" dirty="0"/>
              <a:t>remplacement </a:t>
            </a:r>
            <a:r>
              <a:rPr lang="fr-FR" sz="1000" b="1" dirty="0" smtClean="0"/>
              <a:t>d’équipement</a:t>
            </a:r>
            <a:endParaRPr lang="fr-FR" sz="1000" b="1" dirty="0"/>
          </a:p>
          <a:p>
            <a:pPr marL="171450" indent="-171450">
              <a:buFontTx/>
              <a:buChar char="-"/>
            </a:pPr>
            <a:r>
              <a:rPr lang="fr-FR" sz="1000" dirty="0" smtClean="0"/>
              <a:t>des </a:t>
            </a:r>
            <a:r>
              <a:rPr lang="fr-FR" sz="1000" dirty="0"/>
              <a:t>opérations immobilières de </a:t>
            </a:r>
            <a:r>
              <a:rPr lang="fr-FR" sz="1000" b="1" dirty="0"/>
              <a:t>réhabilitation </a:t>
            </a:r>
            <a:r>
              <a:rPr lang="fr-FR" sz="1000" b="1" dirty="0" smtClean="0"/>
              <a:t>lourde</a:t>
            </a:r>
            <a:endParaRPr lang="fr-FR" sz="1000" b="1" dirty="0">
              <a:solidFill>
                <a:srgbClr val="B2DF41"/>
              </a:solidFill>
            </a:endParaRPr>
          </a:p>
          <a:p>
            <a:pPr marL="171450" indent="-171450">
              <a:buFontTx/>
              <a:buChar char="-"/>
            </a:pPr>
            <a:r>
              <a:rPr lang="fr-FR" sz="1000" dirty="0" smtClean="0"/>
              <a:t>en outre-mer : des travaux de protection du bâti contre les rayonnements solaires, pour augmenter la ventilation naturelle ou pour remplacer des équipements de climatisation, production d’eau chaude… par des équipements très performants</a:t>
            </a:r>
          </a:p>
          <a:p>
            <a:endParaRPr lang="fr-FR" sz="1000" dirty="0"/>
          </a:p>
          <a:p>
            <a:r>
              <a:rPr lang="fr-FR" sz="1000" dirty="0" smtClean="0">
                <a:sym typeface="Wingdings 3" panose="05040102010807070707" pitchFamily="18" charset="2"/>
              </a:rPr>
              <a:t> </a:t>
            </a:r>
            <a:r>
              <a:rPr lang="fr-FR" sz="1000" b="1" dirty="0" smtClean="0"/>
              <a:t>Critères </a:t>
            </a:r>
            <a:r>
              <a:rPr lang="fr-FR" sz="1000" b="1" dirty="0"/>
              <a:t>d’éligibilité </a:t>
            </a:r>
            <a:r>
              <a:rPr lang="fr-FR" sz="1000" dirty="0" smtClean="0"/>
              <a:t>: </a:t>
            </a:r>
          </a:p>
          <a:p>
            <a:pPr marL="171450" indent="-171450">
              <a:buFontTx/>
              <a:buChar char="-"/>
            </a:pPr>
            <a:r>
              <a:rPr lang="fr-FR" sz="1000" dirty="0" smtClean="0"/>
              <a:t>en métropole : </a:t>
            </a:r>
            <a:r>
              <a:rPr lang="fr-FR" sz="1000" b="1" dirty="0" smtClean="0"/>
              <a:t>réaliser </a:t>
            </a:r>
            <a:r>
              <a:rPr lang="fr-FR" sz="1000" b="1" dirty="0"/>
              <a:t>au moins 30% d’économie </a:t>
            </a:r>
            <a:r>
              <a:rPr lang="fr-FR" sz="1000" b="1" dirty="0" smtClean="0"/>
              <a:t>d’énergie </a:t>
            </a:r>
            <a:endParaRPr lang="fr-FR" sz="1000" dirty="0"/>
          </a:p>
          <a:p>
            <a:pPr marL="171450" indent="-171450">
              <a:buFontTx/>
              <a:buChar char="-"/>
            </a:pPr>
            <a:r>
              <a:rPr lang="fr-FR" sz="1000" dirty="0" smtClean="0"/>
              <a:t>en outre-mer : </a:t>
            </a:r>
            <a:r>
              <a:rPr lang="fr-FR" sz="1000" b="1" dirty="0" smtClean="0"/>
              <a:t>projet incluant au moins 2 gestes </a:t>
            </a:r>
            <a:r>
              <a:rPr lang="fr-FR" sz="1000" dirty="0" smtClean="0"/>
              <a:t>(un sur l’enveloppe du bâti et un sur les équipements)</a:t>
            </a:r>
          </a:p>
          <a:p>
            <a:pPr marL="171450" indent="-171450">
              <a:buFontTx/>
              <a:buChar char="-"/>
            </a:pPr>
            <a:endParaRPr lang="fr-FR" sz="1000" dirty="0"/>
          </a:p>
          <a:p>
            <a:r>
              <a:rPr lang="fr-FR" sz="1000" dirty="0">
                <a:sym typeface="Wingdings 3" panose="05040102010807070707" pitchFamily="18" charset="2"/>
              </a:rPr>
              <a:t> </a:t>
            </a:r>
            <a:r>
              <a:rPr lang="fr-FR" sz="1000" b="1" dirty="0" smtClean="0"/>
              <a:t>Bâtiments concernés </a:t>
            </a:r>
            <a:r>
              <a:rPr lang="fr-FR" sz="1000" dirty="0" smtClean="0"/>
              <a:t>: équipements sportifs, bâtiments scolaires, logements…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228184" y="2058332"/>
            <a:ext cx="2592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rgbClr val="B2DF41"/>
                </a:solidFill>
              </a:rPr>
              <a:t>Les porteurs de projet éligibles :</a:t>
            </a:r>
          </a:p>
          <a:p>
            <a:r>
              <a:rPr lang="fr-FR" sz="1000" dirty="0" smtClean="0"/>
              <a:t>- commune, département, région</a:t>
            </a:r>
          </a:p>
          <a:p>
            <a:r>
              <a:rPr lang="fr-FR" sz="1000" dirty="0" smtClean="0"/>
              <a:t>- EPCI à fiscalité propre</a:t>
            </a:r>
          </a:p>
          <a:p>
            <a:r>
              <a:rPr lang="fr-FR" sz="1000" dirty="0" smtClean="0"/>
              <a:t>- pôle d’équilibre territoriaux et ruraux</a:t>
            </a:r>
          </a:p>
          <a:p>
            <a:r>
              <a:rPr lang="fr-FR" sz="1000" dirty="0" smtClean="0"/>
              <a:t>- syndicat d’énergie exerçant le portage du projet pour une collectivité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228184" y="3201098"/>
            <a:ext cx="27395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rgbClr val="B2DF41"/>
                </a:solidFill>
              </a:rPr>
              <a:t>Les critères de hiérarchisation possibles :</a:t>
            </a:r>
          </a:p>
          <a:p>
            <a:r>
              <a:rPr lang="fr-FR" sz="1000" dirty="0" smtClean="0"/>
              <a:t>- ambition en termes d’économies d’énergie</a:t>
            </a:r>
          </a:p>
          <a:p>
            <a:r>
              <a:rPr lang="fr-FR" sz="1000" dirty="0" smtClean="0"/>
              <a:t>- réductions d’émission de GES les plus élevés (métropole) ou mobilisant le plus de gestes (outre-mer)</a:t>
            </a:r>
          </a:p>
          <a:p>
            <a:r>
              <a:rPr lang="fr-FR" sz="1000" dirty="0" smtClean="0"/>
              <a:t>- projets s’inscrivant dans des programmes (ACV, PVD, ORT, OPAH, NPNRU, SDIE…)</a:t>
            </a:r>
          </a:p>
        </p:txBody>
      </p:sp>
    </p:spTree>
    <p:extLst>
      <p:ext uri="{BB962C8B-B14F-4D97-AF65-F5344CB8AC3E}">
        <p14:creationId xmlns:p14="http://schemas.microsoft.com/office/powerpoint/2010/main" val="156650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923" y="4011910"/>
            <a:ext cx="898269" cy="8982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39752" y="915566"/>
            <a:ext cx="47525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000" b="1" dirty="0" smtClean="0">
                <a:solidFill>
                  <a:srgbClr val="B2DF41"/>
                </a:solidFill>
              </a:rPr>
              <a:t>L’ambition écologique : </a:t>
            </a:r>
            <a:r>
              <a:rPr lang="fr-FR" sz="1000" dirty="0">
                <a:latin typeface="+mj-lt"/>
              </a:rPr>
              <a:t>les actions éligibles au fonds vert doivent contribuer à la </a:t>
            </a:r>
            <a:r>
              <a:rPr lang="fr-FR" sz="1000" b="1" dirty="0">
                <a:latin typeface="+mj-lt"/>
              </a:rPr>
              <a:t>réduction des ordures ménagères résiduelles, par la généralisation du tri à la source et la valorisation des </a:t>
            </a:r>
            <a:r>
              <a:rPr lang="fr-FR" sz="1000" b="1" dirty="0" err="1">
                <a:latin typeface="+mj-lt"/>
              </a:rPr>
              <a:t>biodéchets</a:t>
            </a:r>
            <a:r>
              <a:rPr lang="fr-FR" sz="1000" dirty="0">
                <a:latin typeface="+mj-lt"/>
              </a:rPr>
              <a:t>.</a:t>
            </a:r>
            <a:endParaRPr lang="fr-FR" sz="1200" b="1" dirty="0" smtClean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23728" y="162975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Marianne-ExtraBold" panose="02000000000000000000" pitchFamily="50" charset="0"/>
              </a:rPr>
              <a:t>Soutien au tri à la </a:t>
            </a:r>
            <a:r>
              <a:rPr lang="fr-FR" b="1" dirty="0" smtClean="0">
                <a:solidFill>
                  <a:srgbClr val="000000"/>
                </a:solidFill>
                <a:latin typeface="Marianne-ExtraBold" panose="02000000000000000000" pitchFamily="50" charset="0"/>
              </a:rPr>
              <a:t>source et </a:t>
            </a:r>
            <a:r>
              <a:rPr lang="fr-FR" b="1" dirty="0">
                <a:solidFill>
                  <a:srgbClr val="000000"/>
                </a:solidFill>
                <a:latin typeface="Marianne-ExtraBold" panose="02000000000000000000" pitchFamily="50" charset="0"/>
              </a:rPr>
              <a:t>à la valorisation</a:t>
            </a:r>
          </a:p>
          <a:p>
            <a:r>
              <a:rPr lang="fr-FR" b="1" dirty="0">
                <a:solidFill>
                  <a:srgbClr val="B0CB0B"/>
                </a:solidFill>
                <a:latin typeface="Marianne-ExtraBold" panose="02000000000000000000" pitchFamily="50" charset="0"/>
              </a:rPr>
              <a:t>des </a:t>
            </a:r>
            <a:r>
              <a:rPr lang="fr-FR" b="1" dirty="0" err="1">
                <a:solidFill>
                  <a:srgbClr val="B0CB0B"/>
                </a:solidFill>
                <a:latin typeface="Marianne-ExtraBold" panose="02000000000000000000" pitchFamily="50" charset="0"/>
              </a:rPr>
              <a:t>biodéchets</a:t>
            </a:r>
            <a:endParaRPr lang="fr-FR" dirty="0"/>
          </a:p>
        </p:txBody>
      </p:sp>
      <p:sp>
        <p:nvSpPr>
          <p:cNvPr id="5" name="Espace réservé du pied de page 7"/>
          <p:cNvSpPr/>
          <p:nvPr/>
        </p:nvSpPr>
        <p:spPr>
          <a:xfrm>
            <a:off x="360000" y="4783680"/>
            <a:ext cx="5902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r>
              <a:rPr lang="fr-FR" sz="800" dirty="0"/>
              <a:t>Présentation du fonds vert 27-01-2023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4172" b="2221"/>
          <a:stretch/>
        </p:blipFill>
        <p:spPr>
          <a:xfrm>
            <a:off x="7812360" y="123478"/>
            <a:ext cx="1255540" cy="47162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80" y="162975"/>
            <a:ext cx="666179" cy="66617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23528" y="2058332"/>
            <a:ext cx="58326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fr-FR" sz="1000" b="1" dirty="0" smtClean="0">
                <a:solidFill>
                  <a:srgbClr val="B2DF41"/>
                </a:solidFill>
              </a:rPr>
              <a:t>Les projets concernés : </a:t>
            </a:r>
            <a:r>
              <a:rPr lang="fr-FR" sz="1000" dirty="0"/>
              <a:t> </a:t>
            </a:r>
            <a:r>
              <a:rPr lang="fr-FR" sz="1000" dirty="0" smtClean="0"/>
              <a:t>dans le cadre d’une stratégie territoriale intégrée, les actions financées par le Fonds vert peuvent porter sur :</a:t>
            </a:r>
            <a:r>
              <a:rPr lang="fr-FR" sz="1000" dirty="0"/>
              <a:t>	</a:t>
            </a:r>
            <a:endParaRPr lang="fr-FR" sz="1000" dirty="0" smtClean="0"/>
          </a:p>
          <a:p>
            <a:pPr marL="171450" indent="-171450">
              <a:buFontTx/>
              <a:buChar char="-"/>
            </a:pPr>
            <a:r>
              <a:rPr lang="fr-FR" sz="1000" b="1" dirty="0" smtClean="0"/>
              <a:t>la </a:t>
            </a:r>
            <a:r>
              <a:rPr lang="fr-FR" sz="1000" b="1" dirty="0"/>
              <a:t>gestion de proximité et la collecte séparée des </a:t>
            </a:r>
            <a:r>
              <a:rPr lang="fr-FR" sz="1000" b="1" dirty="0" err="1" smtClean="0"/>
              <a:t>biodéchets</a:t>
            </a:r>
            <a:r>
              <a:rPr lang="fr-FR" sz="1000" b="1" dirty="0" smtClean="0"/>
              <a:t> </a:t>
            </a:r>
            <a:r>
              <a:rPr lang="fr-FR" sz="1000" dirty="0" smtClean="0"/>
              <a:t>:</a:t>
            </a:r>
          </a:p>
          <a:p>
            <a:pPr marL="361950" lvl="1" indent="-184150">
              <a:buFont typeface="Arial" panose="020B0604020202020204" pitchFamily="34" charset="0"/>
              <a:buChar char="•"/>
            </a:pP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études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et les investissements pour l’achat et la mise en œuvre d’équipements nécessaires à la collecte et à la gestion de proximité des </a:t>
            </a:r>
            <a:r>
              <a:rPr lang="fr-FR" sz="900" dirty="0" err="1">
                <a:solidFill>
                  <a:schemeClr val="bg1">
                    <a:lumMod val="50000"/>
                  </a:schemeClr>
                </a:solidFill>
              </a:rPr>
              <a:t>biodéchets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 des ménages</a:t>
            </a:r>
          </a:p>
          <a:p>
            <a:pPr marL="361950" lvl="1" indent="-1841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aides au changement de comportement (accompagnement, formation, sensibilisation) associées à des investissements de gestion de proximité 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fr-FR" sz="1000" b="1" dirty="0" smtClean="0"/>
              <a:t>la valorisation des </a:t>
            </a:r>
            <a:r>
              <a:rPr lang="fr-FR" sz="1000" b="1" dirty="0" err="1" smtClean="0"/>
              <a:t>biodéchets</a:t>
            </a:r>
            <a:r>
              <a:rPr lang="fr-FR" sz="1000" b="1" dirty="0" smtClean="0"/>
              <a:t> </a:t>
            </a:r>
            <a:r>
              <a:rPr lang="fr-FR" sz="1000" dirty="0"/>
              <a:t>: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études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et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investissements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nécessaires à la mise en œuvre des équipements de déconditionnement, d’</a:t>
            </a:r>
            <a:r>
              <a:rPr lang="fr-FR" sz="900" dirty="0" err="1">
                <a:solidFill>
                  <a:schemeClr val="bg1">
                    <a:lumMod val="50000"/>
                  </a:schemeClr>
                </a:solidFill>
              </a:rPr>
              <a:t>hygiénisation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, de désemballage, installations de méthanisation pour traiter des </a:t>
            </a:r>
            <a:r>
              <a:rPr lang="fr-FR" sz="900" dirty="0" err="1">
                <a:solidFill>
                  <a:schemeClr val="bg1">
                    <a:lumMod val="50000"/>
                  </a:schemeClr>
                </a:solidFill>
              </a:rPr>
              <a:t>biodéchets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 des ménages, plateformes de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compostage, ainsi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que la modification d’installations existantes afin qu’elles puissent traiter des déchets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alimentaires</a:t>
            </a:r>
          </a:p>
          <a:p>
            <a:r>
              <a:rPr lang="fr-FR" sz="900" dirty="0">
                <a:sym typeface="Wingdings 3" panose="05040102010807070707" pitchFamily="18" charset="2"/>
              </a:rPr>
              <a:t> </a:t>
            </a:r>
            <a:r>
              <a:rPr lang="fr-FR" sz="1000" dirty="0" smtClean="0"/>
              <a:t>Les projets doivent porter majoritairement sur les déchets des ménages par rapport aux déchets d’activités économiques</a:t>
            </a:r>
            <a:endParaRPr lang="fr-FR" sz="1000" dirty="0"/>
          </a:p>
          <a:p>
            <a:endParaRPr lang="fr-FR" sz="900" dirty="0"/>
          </a:p>
          <a:p>
            <a:r>
              <a:rPr lang="fr-FR" sz="1000" dirty="0" smtClean="0">
                <a:sym typeface="Wingdings 3" panose="05040102010807070707" pitchFamily="18" charset="2"/>
              </a:rPr>
              <a:t> </a:t>
            </a:r>
            <a:r>
              <a:rPr lang="fr-FR" sz="1000" b="1" dirty="0" smtClean="0"/>
              <a:t>Non éligibles </a:t>
            </a:r>
            <a:r>
              <a:rPr lang="fr-FR" sz="1000" dirty="0" smtClean="0"/>
              <a:t>: </a:t>
            </a:r>
            <a:r>
              <a:rPr lang="fr-FR" sz="1000" dirty="0"/>
              <a:t>l</a:t>
            </a:r>
            <a:r>
              <a:rPr lang="fr-FR" sz="1000" dirty="0" smtClean="0"/>
              <a:t>es </a:t>
            </a:r>
            <a:r>
              <a:rPr lang="fr-FR" sz="1000" dirty="0"/>
              <a:t>investissements individuels (composteurs domestiques, </a:t>
            </a:r>
            <a:endParaRPr lang="fr-FR" sz="1000" dirty="0" smtClean="0"/>
          </a:p>
          <a:p>
            <a:r>
              <a:rPr lang="fr-FR" sz="1000" dirty="0" smtClean="0"/>
              <a:t>broyeurs </a:t>
            </a:r>
            <a:r>
              <a:rPr lang="fr-FR" sz="1000" dirty="0"/>
              <a:t>individuels) </a:t>
            </a:r>
            <a:r>
              <a:rPr lang="fr-FR" sz="1000" dirty="0" smtClean="0"/>
              <a:t>sauf </a:t>
            </a:r>
            <a:r>
              <a:rPr lang="fr-FR" sz="1000" dirty="0"/>
              <a:t>en Corse et en </a:t>
            </a:r>
            <a:r>
              <a:rPr lang="fr-FR" sz="1000" dirty="0" smtClean="0"/>
              <a:t>outre-mer ; la </a:t>
            </a:r>
            <a:r>
              <a:rPr lang="fr-FR" sz="1000" dirty="0"/>
              <a:t>promotion de la gestion </a:t>
            </a:r>
            <a:endParaRPr lang="fr-FR" sz="1000" dirty="0" smtClean="0"/>
          </a:p>
          <a:p>
            <a:r>
              <a:rPr lang="fr-FR" sz="1000" dirty="0"/>
              <a:t>d</a:t>
            </a:r>
            <a:r>
              <a:rPr lang="fr-FR" sz="1000" dirty="0" smtClean="0"/>
              <a:t>es </a:t>
            </a:r>
            <a:r>
              <a:rPr lang="fr-FR" sz="1000" dirty="0" err="1" smtClean="0"/>
              <a:t>biodéchets</a:t>
            </a:r>
            <a:r>
              <a:rPr lang="fr-FR" sz="1000" dirty="0" smtClean="0"/>
              <a:t> </a:t>
            </a:r>
            <a:r>
              <a:rPr lang="fr-FR" sz="1000" dirty="0"/>
              <a:t>par l’alimentation animale et les investissements </a:t>
            </a:r>
            <a:r>
              <a:rPr lang="fr-FR" sz="1000" dirty="0" smtClean="0"/>
              <a:t>liés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228184" y="2058332"/>
            <a:ext cx="25922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rgbClr val="B2DF41"/>
                </a:solidFill>
              </a:rPr>
              <a:t>Les porteurs de projet éligibles :</a:t>
            </a:r>
          </a:p>
          <a:p>
            <a:r>
              <a:rPr lang="fr-FR" sz="1000" dirty="0" smtClean="0"/>
              <a:t>- collectivités territoriales et groupements de collectivités</a:t>
            </a:r>
          </a:p>
          <a:p>
            <a:r>
              <a:rPr lang="fr-FR" sz="1000" dirty="0" smtClean="0"/>
              <a:t>- établissements publics locaux (dont SEM, SPL…)</a:t>
            </a:r>
          </a:p>
          <a:p>
            <a:r>
              <a:rPr lang="fr-FR" sz="1000" dirty="0" smtClean="0"/>
              <a:t>- concessionnaires, délégataires, mandataires après accord CT ou EP</a:t>
            </a:r>
          </a:p>
          <a:p>
            <a:r>
              <a:rPr lang="fr-FR" sz="1000" dirty="0" smtClean="0"/>
              <a:t>- porteurs privés prestataires de collectivités (installation de valorisation)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228184" y="3651870"/>
            <a:ext cx="27395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rgbClr val="B2DF41"/>
                </a:solidFill>
              </a:rPr>
              <a:t>Les critères de hiérarchisation possibles :</a:t>
            </a:r>
          </a:p>
          <a:p>
            <a:r>
              <a:rPr lang="fr-FR" sz="1000" dirty="0" smtClean="0"/>
              <a:t>- projets de tri couvrant l’ensemble des </a:t>
            </a:r>
            <a:r>
              <a:rPr lang="fr-FR" sz="1000" dirty="0" err="1" smtClean="0"/>
              <a:t>biodéchets</a:t>
            </a:r>
            <a:r>
              <a:rPr lang="fr-FR" sz="1000" dirty="0" smtClean="0"/>
              <a:t> ménagers et du territoire concerné</a:t>
            </a:r>
          </a:p>
          <a:p>
            <a:r>
              <a:rPr lang="fr-FR" sz="1000" dirty="0" smtClean="0"/>
              <a:t>- projets s’inscrivant dans un cadre plus global d’actions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231418" y="908282"/>
            <a:ext cx="14189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B2DF41"/>
                </a:solidFill>
              </a:rPr>
              <a:t>157</a:t>
            </a:r>
          </a:p>
          <a:p>
            <a:r>
              <a:rPr lang="fr-FR" sz="800" dirty="0" smtClean="0">
                <a:latin typeface="+mj-lt"/>
              </a:rPr>
              <a:t>collectivités </a:t>
            </a:r>
            <a:r>
              <a:rPr lang="fr-FR" sz="800" dirty="0">
                <a:latin typeface="+mj-lt"/>
              </a:rPr>
              <a:t>avaient</a:t>
            </a:r>
            <a:br>
              <a:rPr lang="fr-FR" sz="800" dirty="0">
                <a:latin typeface="+mj-lt"/>
              </a:rPr>
            </a:br>
            <a:r>
              <a:rPr lang="fr-FR" sz="800" dirty="0">
                <a:latin typeface="+mj-lt"/>
              </a:rPr>
              <a:t>mis en place ou étaient</a:t>
            </a:r>
            <a:br>
              <a:rPr lang="fr-FR" sz="800" dirty="0">
                <a:latin typeface="+mj-lt"/>
              </a:rPr>
            </a:br>
            <a:r>
              <a:rPr lang="fr-FR" sz="800" dirty="0">
                <a:latin typeface="+mj-lt"/>
              </a:rPr>
              <a:t>en train d’organiser</a:t>
            </a:r>
            <a:br>
              <a:rPr lang="fr-FR" sz="800" dirty="0">
                <a:latin typeface="+mj-lt"/>
              </a:rPr>
            </a:br>
            <a:r>
              <a:rPr lang="fr-FR" sz="800" dirty="0">
                <a:latin typeface="+mj-lt"/>
              </a:rPr>
              <a:t>une collecte séparée</a:t>
            </a:r>
            <a:br>
              <a:rPr lang="fr-FR" sz="800" dirty="0">
                <a:latin typeface="+mj-lt"/>
              </a:rPr>
            </a:br>
            <a:r>
              <a:rPr lang="fr-FR" sz="800" dirty="0">
                <a:latin typeface="+mj-lt"/>
              </a:rPr>
              <a:t>des </a:t>
            </a:r>
            <a:r>
              <a:rPr lang="fr-FR" sz="800" dirty="0" err="1">
                <a:latin typeface="+mj-lt"/>
              </a:rPr>
              <a:t>biodéchets</a:t>
            </a:r>
            <a:r>
              <a:rPr lang="fr-FR" sz="800" dirty="0">
                <a:latin typeface="+mj-lt"/>
              </a:rPr>
              <a:t> en </a:t>
            </a:r>
            <a:r>
              <a:rPr lang="fr-FR" sz="800" dirty="0" smtClean="0">
                <a:latin typeface="+mj-lt"/>
              </a:rPr>
              <a:t>2019</a:t>
            </a:r>
            <a:endParaRPr lang="fr-FR" sz="800" dirty="0"/>
          </a:p>
        </p:txBody>
      </p:sp>
      <p:sp>
        <p:nvSpPr>
          <p:cNvPr id="16" name="ZoneTexte 15"/>
          <p:cNvSpPr txBox="1"/>
          <p:nvPr/>
        </p:nvSpPr>
        <p:spPr>
          <a:xfrm>
            <a:off x="6231272" y="4665874"/>
            <a:ext cx="258920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800" dirty="0" smtClean="0">
                <a:hlinkClick r:id="rId5"/>
              </a:rPr>
              <a:t>Accédez au cahier d’accompagnement dé</a:t>
            </a:r>
            <a:r>
              <a:rPr lang="fr-FR" sz="800" dirty="0" smtClean="0">
                <a:hlinkClick r:id="rId6"/>
              </a:rPr>
              <a:t>dié</a:t>
            </a:r>
            <a:endParaRPr lang="fr-FR" sz="800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"/>
          <a:stretch/>
        </p:blipFill>
        <p:spPr>
          <a:xfrm>
            <a:off x="359737" y="915566"/>
            <a:ext cx="1836000" cy="94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26" y="4011910"/>
            <a:ext cx="915566" cy="9155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39752" y="907467"/>
            <a:ext cx="47525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000" b="1" dirty="0" smtClean="0">
                <a:solidFill>
                  <a:srgbClr val="B2DF41"/>
                </a:solidFill>
              </a:rPr>
              <a:t>L’ambition écologique : </a:t>
            </a:r>
            <a:r>
              <a:rPr lang="fr-FR" sz="1000" dirty="0" smtClean="0">
                <a:latin typeface="+mj-lt"/>
              </a:rPr>
              <a:t>l’utilisation </a:t>
            </a:r>
            <a:r>
              <a:rPr lang="fr-FR" sz="1000" dirty="0">
                <a:latin typeface="+mj-lt"/>
              </a:rPr>
              <a:t>du </a:t>
            </a:r>
            <a:r>
              <a:rPr lang="fr-FR" sz="1000" dirty="0" smtClean="0">
                <a:latin typeface="+mj-lt"/>
              </a:rPr>
              <a:t>Fonds </a:t>
            </a:r>
            <a:r>
              <a:rPr lang="fr-FR" sz="1000" dirty="0">
                <a:latin typeface="+mj-lt"/>
              </a:rPr>
              <a:t>vert doit permettre, pour chaque projet, de </a:t>
            </a:r>
            <a:r>
              <a:rPr lang="fr-FR" sz="1000" b="1" dirty="0">
                <a:latin typeface="+mj-lt"/>
              </a:rPr>
              <a:t>transformer au moins 10% du système d’éclairage public du parc, sans en attendre l’obsolescence</a:t>
            </a:r>
            <a:r>
              <a:rPr lang="fr-FR" sz="1000" dirty="0">
                <a:latin typeface="+mj-lt"/>
              </a:rPr>
              <a:t>. Ceci permettra d’une part des économies importantes </a:t>
            </a:r>
            <a:r>
              <a:rPr lang="fr-FR" sz="1000" dirty="0" smtClean="0">
                <a:latin typeface="+mj-lt"/>
              </a:rPr>
              <a:t>d’énergie </a:t>
            </a:r>
            <a:r>
              <a:rPr lang="fr-FR" sz="1000" dirty="0">
                <a:latin typeface="+mj-lt"/>
              </a:rPr>
              <a:t>et d’autre part une réduction des nuisances environnementales </a:t>
            </a:r>
            <a:r>
              <a:rPr lang="fr-FR" sz="1000" dirty="0" smtClean="0">
                <a:latin typeface="+mj-lt"/>
              </a:rPr>
              <a:t>(par la mise en place des trames noires) ainsi </a:t>
            </a:r>
            <a:r>
              <a:rPr lang="fr-FR" sz="1000" dirty="0">
                <a:latin typeface="+mj-lt"/>
              </a:rPr>
              <a:t>que sur la santé </a:t>
            </a:r>
            <a:r>
              <a:rPr lang="fr-FR" sz="1000" dirty="0" smtClean="0">
                <a:latin typeface="+mj-lt"/>
              </a:rPr>
              <a:t>humaine</a:t>
            </a:r>
            <a:endParaRPr lang="fr-FR" sz="1200" b="1" dirty="0" smtClean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23728" y="162975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Marianne-ExtraBold" panose="02000000000000000000" pitchFamily="50" charset="0"/>
              </a:rPr>
              <a:t>Rénovation des </a:t>
            </a:r>
            <a:r>
              <a:rPr lang="fr-FR" b="1" dirty="0" smtClean="0">
                <a:solidFill>
                  <a:srgbClr val="000000"/>
                </a:solidFill>
                <a:latin typeface="Marianne-ExtraBold" panose="02000000000000000000" pitchFamily="50" charset="0"/>
              </a:rPr>
              <a:t>parcs de </a:t>
            </a:r>
            <a:r>
              <a:rPr lang="fr-FR" b="1" dirty="0">
                <a:solidFill>
                  <a:srgbClr val="000000"/>
                </a:solidFill>
                <a:latin typeface="Marianne-ExtraBold" panose="02000000000000000000" pitchFamily="50" charset="0"/>
              </a:rPr>
              <a:t>luminaires</a:t>
            </a:r>
          </a:p>
          <a:p>
            <a:r>
              <a:rPr lang="fr-FR" b="1" dirty="0">
                <a:solidFill>
                  <a:srgbClr val="B0CB0B"/>
                </a:solidFill>
                <a:latin typeface="Marianne-ExtraBold" panose="02000000000000000000" pitchFamily="50" charset="0"/>
              </a:rPr>
              <a:t>d’éclairage public</a:t>
            </a:r>
            <a:endParaRPr lang="fr-FR" dirty="0"/>
          </a:p>
        </p:txBody>
      </p:sp>
      <p:sp>
        <p:nvSpPr>
          <p:cNvPr id="5" name="Espace réservé du pied de page 7"/>
          <p:cNvSpPr/>
          <p:nvPr/>
        </p:nvSpPr>
        <p:spPr>
          <a:xfrm>
            <a:off x="360000" y="4797328"/>
            <a:ext cx="5902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r>
              <a:rPr lang="fr-FR" sz="800" dirty="0"/>
              <a:t>Présentation du fonds vert 27-01-2023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4172" b="2221"/>
          <a:stretch/>
        </p:blipFill>
        <p:spPr>
          <a:xfrm>
            <a:off x="7812360" y="123478"/>
            <a:ext cx="1255540" cy="47162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80" y="162975"/>
            <a:ext cx="666179" cy="66617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23528" y="2051508"/>
            <a:ext cx="5832648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fr-FR" sz="1000" b="1" dirty="0" smtClean="0">
                <a:solidFill>
                  <a:srgbClr val="B2DF41"/>
                </a:solidFill>
              </a:rPr>
              <a:t>Les projets concernés : </a:t>
            </a:r>
            <a:r>
              <a:rPr lang="fr-FR" sz="1000" dirty="0" smtClean="0"/>
              <a:t>les actions financées par le Fonds vert peuvent porter sur :</a:t>
            </a:r>
          </a:p>
          <a:p>
            <a:pPr marL="171450" indent="-171450">
              <a:buFontTx/>
              <a:buChar char="-"/>
            </a:pPr>
            <a:r>
              <a:rPr lang="fr-FR" sz="1000" dirty="0" smtClean="0"/>
              <a:t>des subventions d’</a:t>
            </a:r>
            <a:r>
              <a:rPr lang="fr-FR" sz="1000" b="1" dirty="0" smtClean="0"/>
              <a:t>études de diagnostic territorial </a:t>
            </a:r>
            <a:r>
              <a:rPr lang="fr-FR" sz="1000" dirty="0" smtClean="0"/>
              <a:t>destiné à élaborer des stratégies d’extinction en cœur de nuit et/ou de création de trame noire</a:t>
            </a:r>
          </a:p>
          <a:p>
            <a:pPr marL="171450" indent="-171450">
              <a:buFontTx/>
              <a:buChar char="-"/>
            </a:pPr>
            <a:r>
              <a:rPr lang="fr-FR" sz="1000" dirty="0" smtClean="0"/>
              <a:t>des subventions d’</a:t>
            </a:r>
            <a:r>
              <a:rPr lang="fr-FR" sz="1000" b="1" dirty="0" smtClean="0"/>
              <a:t>ingénierie</a:t>
            </a:r>
            <a:r>
              <a:rPr lang="fr-FR" sz="1000" dirty="0" smtClean="0"/>
              <a:t> / d’</a:t>
            </a:r>
            <a:r>
              <a:rPr lang="fr-FR" sz="1000" b="1" dirty="0" smtClean="0"/>
              <a:t>études préalables </a:t>
            </a:r>
            <a:r>
              <a:rPr lang="fr-FR" sz="1000" dirty="0" smtClean="0"/>
              <a:t>au </a:t>
            </a:r>
            <a:r>
              <a:rPr lang="fr-FR" sz="1000" b="1" dirty="0" smtClean="0"/>
              <a:t>dimensionnement du parc</a:t>
            </a:r>
          </a:p>
          <a:p>
            <a:pPr marL="171450" indent="-171450">
              <a:buFontTx/>
              <a:buChar char="-"/>
            </a:pPr>
            <a:r>
              <a:rPr lang="fr-FR" sz="1000" dirty="0" smtClean="0"/>
              <a:t>des </a:t>
            </a:r>
            <a:r>
              <a:rPr lang="fr-FR" sz="1000" dirty="0"/>
              <a:t>subventions </a:t>
            </a:r>
            <a:r>
              <a:rPr lang="fr-FR" sz="1000" dirty="0" smtClean="0"/>
              <a:t>d’</a:t>
            </a:r>
            <a:r>
              <a:rPr lang="fr-FR" sz="1000" b="1" dirty="0" smtClean="0"/>
              <a:t>investissement</a:t>
            </a:r>
            <a:r>
              <a:rPr lang="fr-FR" sz="1000" dirty="0" smtClean="0"/>
              <a:t> </a:t>
            </a:r>
            <a:r>
              <a:rPr lang="fr-FR" sz="1000" dirty="0"/>
              <a:t>permettant le </a:t>
            </a:r>
            <a:r>
              <a:rPr lang="fr-FR" sz="1000" b="1" dirty="0"/>
              <a:t>renouvellement de parcs anciens</a:t>
            </a:r>
          </a:p>
          <a:p>
            <a:endParaRPr lang="fr-FR" sz="1000" dirty="0"/>
          </a:p>
          <a:p>
            <a:r>
              <a:rPr lang="fr-FR" sz="1000" dirty="0" smtClean="0">
                <a:sym typeface="Wingdings 3" panose="05040102010807070707" pitchFamily="18" charset="2"/>
              </a:rPr>
              <a:t> </a:t>
            </a:r>
            <a:r>
              <a:rPr lang="fr-FR" sz="1000" b="1" dirty="0" smtClean="0"/>
              <a:t>Critères </a:t>
            </a:r>
            <a:r>
              <a:rPr lang="fr-FR" sz="1000" b="1" dirty="0"/>
              <a:t>d’éligibilité </a:t>
            </a:r>
            <a:r>
              <a:rPr lang="fr-FR" sz="1000" dirty="0"/>
              <a:t>: </a:t>
            </a:r>
            <a:r>
              <a:rPr lang="fr-FR" sz="1000" dirty="0" smtClean="0"/>
              <a:t>contribuer </a:t>
            </a:r>
            <a:r>
              <a:rPr lang="fr-FR" sz="1000" dirty="0"/>
              <a:t>à la protection de la biodiversité, la réduction de la pollution lumineuse (trame noire) et à la sobriété énergétique</a:t>
            </a:r>
            <a:endParaRPr lang="fr-FR" sz="1000" dirty="0" smtClean="0"/>
          </a:p>
          <a:p>
            <a:pPr marL="171450" indent="-171450">
              <a:buFontTx/>
              <a:buChar char="-"/>
            </a:pPr>
            <a:r>
              <a:rPr lang="fr-FR" sz="1000" dirty="0" smtClean="0"/>
              <a:t>rénovation accélérée du parc ancien (&gt; 25 ans) ou obsolescence accélérée (outre-mer)</a:t>
            </a:r>
          </a:p>
          <a:p>
            <a:pPr marL="171450" indent="-171450">
              <a:buFontTx/>
              <a:buChar char="-"/>
            </a:pPr>
            <a:r>
              <a:rPr lang="fr-FR" sz="1000" dirty="0"/>
              <a:t>d</a:t>
            </a:r>
            <a:r>
              <a:rPr lang="fr-FR" sz="1000" dirty="0" smtClean="0"/>
              <a:t>iminution du nombre de points lumineux, baisse importante de la puissance installée</a:t>
            </a:r>
          </a:p>
          <a:p>
            <a:pPr marL="171450" indent="-171450">
              <a:buFontTx/>
              <a:buChar char="-"/>
            </a:pPr>
            <a:r>
              <a:rPr lang="fr-FR" sz="1000" dirty="0" smtClean="0"/>
              <a:t>mise en place de l’extinction en cœur de nuit ou d’appareils pour un éclairage ciblé</a:t>
            </a:r>
          </a:p>
          <a:p>
            <a:pPr marL="171450" indent="-171450">
              <a:buFontTx/>
              <a:buChar char="-"/>
            </a:pPr>
            <a:r>
              <a:rPr lang="fr-FR" sz="1000" dirty="0" smtClean="0"/>
              <a:t>recours aux technologies utilisant des énergies renouvelables</a:t>
            </a:r>
          </a:p>
          <a:p>
            <a:pPr marL="171450" indent="-171450">
              <a:buFontTx/>
              <a:buChar char="-"/>
            </a:pPr>
            <a:r>
              <a:rPr lang="fr-FR" sz="1000" dirty="0" smtClean="0"/>
              <a:t>plus grande protection de la biodiversité avec température de couleur limitée</a:t>
            </a:r>
          </a:p>
          <a:p>
            <a:pPr marL="171450" indent="-171450">
              <a:buFontTx/>
              <a:buChar char="-"/>
            </a:pPr>
            <a:endParaRPr lang="fr-FR" sz="1000" dirty="0"/>
          </a:p>
          <a:p>
            <a:r>
              <a:rPr lang="fr-FR" sz="1000" dirty="0" smtClean="0">
                <a:sym typeface="Wingdings 3" panose="05040102010807070707" pitchFamily="18" charset="2"/>
              </a:rPr>
              <a:t> </a:t>
            </a:r>
            <a:r>
              <a:rPr lang="fr-FR" sz="1000" b="1" dirty="0" smtClean="0">
                <a:sym typeface="Wingdings 3" panose="05040102010807070707" pitchFamily="18" charset="2"/>
              </a:rPr>
              <a:t>Non éligibles</a:t>
            </a:r>
            <a:r>
              <a:rPr lang="fr-FR" sz="1000" b="1" dirty="0" smtClean="0"/>
              <a:t> </a:t>
            </a:r>
            <a:r>
              <a:rPr lang="fr-FR" sz="1000" dirty="0"/>
              <a:t>: </a:t>
            </a:r>
            <a:r>
              <a:rPr lang="fr-FR" sz="1000" dirty="0" smtClean="0"/>
              <a:t>opérations </a:t>
            </a:r>
            <a:r>
              <a:rPr lang="fr-FR" sz="1000" dirty="0"/>
              <a:t>de simple mise en conformité à une obligation </a:t>
            </a:r>
            <a:r>
              <a:rPr lang="fr-FR" sz="1000" dirty="0" smtClean="0"/>
              <a:t>réglementaire, mise </a:t>
            </a:r>
            <a:r>
              <a:rPr lang="fr-FR" sz="1000" dirty="0"/>
              <a:t>en lumière de bâtiments ou de sites naturels </a:t>
            </a:r>
            <a:r>
              <a:rPr lang="fr-FR" sz="1000" dirty="0" smtClean="0"/>
              <a:t>aujourd’hui</a:t>
            </a:r>
          </a:p>
          <a:p>
            <a:r>
              <a:rPr lang="fr-FR" sz="1000" dirty="0" smtClean="0"/>
              <a:t>non </a:t>
            </a:r>
            <a:r>
              <a:rPr lang="fr-FR" sz="1000" dirty="0"/>
              <a:t>éclairés…</a:t>
            </a:r>
            <a:endParaRPr lang="fr-FR" sz="1000" dirty="0" smtClean="0"/>
          </a:p>
        </p:txBody>
      </p:sp>
      <p:sp>
        <p:nvSpPr>
          <p:cNvPr id="13" name="ZoneTexte 12"/>
          <p:cNvSpPr txBox="1"/>
          <p:nvPr/>
        </p:nvSpPr>
        <p:spPr>
          <a:xfrm>
            <a:off x="6228184" y="2058332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rgbClr val="B2DF41"/>
                </a:solidFill>
              </a:rPr>
              <a:t>Les porteurs de projet éligibles :</a:t>
            </a:r>
          </a:p>
          <a:p>
            <a:r>
              <a:rPr lang="fr-FR" sz="1000" dirty="0" smtClean="0"/>
              <a:t>- commune, département, région</a:t>
            </a:r>
          </a:p>
          <a:p>
            <a:r>
              <a:rPr lang="fr-FR" sz="1000" dirty="0" smtClean="0"/>
              <a:t>- syndicat d’énergie exerçant le portage du projet pour une collectivité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228184" y="3201098"/>
            <a:ext cx="27395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rgbClr val="B2DF41"/>
                </a:solidFill>
              </a:rPr>
              <a:t>Les critères de hiérarchisation possibles :</a:t>
            </a:r>
          </a:p>
          <a:p>
            <a:r>
              <a:rPr lang="fr-FR" sz="1000" dirty="0" smtClean="0"/>
              <a:t>- communes de moins de 10 000 </a:t>
            </a:r>
            <a:r>
              <a:rPr lang="fr-FR" sz="1000" dirty="0" err="1" smtClean="0"/>
              <a:t>hab</a:t>
            </a:r>
            <a:r>
              <a:rPr lang="fr-FR" sz="1000" dirty="0" smtClean="0"/>
              <a:t> et leurs EPCI (20 000 en outre-mer) en priorité</a:t>
            </a:r>
          </a:p>
          <a:p>
            <a:r>
              <a:rPr lang="fr-FR" sz="1000" dirty="0" smtClean="0"/>
              <a:t>- remplacement des parcs de luminaires les plus anciens ou les plus énergivores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236295" y="907467"/>
            <a:ext cx="14189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B2DF41"/>
                </a:solidFill>
              </a:rPr>
              <a:t>41%</a:t>
            </a:r>
          </a:p>
          <a:p>
            <a:r>
              <a:rPr lang="fr-FR" sz="800" dirty="0" smtClean="0">
                <a:latin typeface="+mj-lt"/>
              </a:rPr>
              <a:t>des </a:t>
            </a:r>
            <a:r>
              <a:rPr lang="fr-FR" sz="800" dirty="0">
                <a:latin typeface="+mj-lt"/>
              </a:rPr>
              <a:t>consommations</a:t>
            </a:r>
            <a:br>
              <a:rPr lang="fr-FR" sz="800" dirty="0">
                <a:latin typeface="+mj-lt"/>
              </a:rPr>
            </a:br>
            <a:r>
              <a:rPr lang="fr-FR" sz="800" dirty="0">
                <a:latin typeface="+mj-lt"/>
              </a:rPr>
              <a:t>d’électricité des</a:t>
            </a:r>
            <a:br>
              <a:rPr lang="fr-FR" sz="800" dirty="0">
                <a:latin typeface="+mj-lt"/>
              </a:rPr>
            </a:br>
            <a:r>
              <a:rPr lang="fr-FR" sz="800" dirty="0">
                <a:latin typeface="+mj-lt"/>
              </a:rPr>
              <a:t>collectivités territoriales</a:t>
            </a:r>
            <a:br>
              <a:rPr lang="fr-FR" sz="800" dirty="0">
                <a:latin typeface="+mj-lt"/>
              </a:rPr>
            </a:br>
            <a:r>
              <a:rPr lang="fr-FR" sz="800" dirty="0">
                <a:latin typeface="+mj-lt"/>
              </a:rPr>
              <a:t>sont imputables à</a:t>
            </a:r>
            <a:br>
              <a:rPr lang="fr-FR" sz="800" dirty="0">
                <a:latin typeface="+mj-lt"/>
              </a:rPr>
            </a:br>
            <a:r>
              <a:rPr lang="fr-FR" sz="800" dirty="0">
                <a:latin typeface="+mj-lt"/>
              </a:rPr>
              <a:t>l’éclairage </a:t>
            </a:r>
            <a:r>
              <a:rPr lang="fr-FR" sz="800" dirty="0" smtClean="0">
                <a:latin typeface="+mj-lt"/>
              </a:rPr>
              <a:t>public</a:t>
            </a:r>
            <a:endParaRPr lang="fr-FR" sz="800" dirty="0">
              <a:latin typeface="+mj-lt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00" y="907467"/>
            <a:ext cx="1753377" cy="946008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6300192" y="4659982"/>
            <a:ext cx="2592288" cy="2221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800" dirty="0" smtClean="0">
                <a:hlinkClick r:id="rId6"/>
              </a:rPr>
              <a:t>Accédez au cahier d’accompagnement dédié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368797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7"/>
          <p:cNvSpPr/>
          <p:nvPr/>
        </p:nvSpPr>
        <p:spPr>
          <a:xfrm>
            <a:off x="360000" y="4783680"/>
            <a:ext cx="5902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r>
              <a:rPr lang="fr-FR" sz="800" dirty="0"/>
              <a:t>Présentation du fonds vert 27-01-2023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4172" b="2221"/>
          <a:stretch/>
        </p:blipFill>
        <p:spPr>
          <a:xfrm>
            <a:off x="7812360" y="123478"/>
            <a:ext cx="1255540" cy="4716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03648" y="1131590"/>
            <a:ext cx="25480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latin typeface="Marianne-ExtraBold" panose="02000000000000000000" pitchFamily="50" charset="0"/>
              </a:rPr>
              <a:t>AXE 2 ADAPTER LES TERRITOIRES AU CHANGEMENT CLIMATIQUE  </a:t>
            </a:r>
          </a:p>
          <a:p>
            <a:r>
              <a:rPr lang="fr-FR" sz="1600" b="1" dirty="0" smtClean="0">
                <a:latin typeface="Marianne-ExtraBold" panose="02000000000000000000" pitchFamily="50" charset="0"/>
              </a:rPr>
              <a:t> </a:t>
            </a:r>
            <a:endParaRPr lang="fr-FR" sz="1600" b="1" dirty="0">
              <a:latin typeface="Marianne-ExtraBold" panose="02000000000000000000" pitchFamily="50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19" y="1131590"/>
            <a:ext cx="990682" cy="10208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95122" y="1131590"/>
            <a:ext cx="460932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b="1" dirty="0" smtClean="0">
                <a:solidFill>
                  <a:srgbClr val="008E7E"/>
                </a:solidFill>
                <a:latin typeface="Marianne-ExtraBold" panose="02000000000000000000" pitchFamily="50" charset="0"/>
              </a:rPr>
              <a:t>L’été </a:t>
            </a:r>
            <a:r>
              <a:rPr lang="fr-FR" sz="1400" b="1" dirty="0">
                <a:solidFill>
                  <a:srgbClr val="008E7E"/>
                </a:solidFill>
                <a:latin typeface="Marianne-ExtraBold" panose="02000000000000000000" pitchFamily="50" charset="0"/>
              </a:rPr>
              <a:t>2022 en a fait la démonstration : face au changement climatique, le coût de l’adaptation est largement </a:t>
            </a:r>
            <a:r>
              <a:rPr lang="fr-FR" sz="1400" b="1" dirty="0" smtClean="0">
                <a:solidFill>
                  <a:srgbClr val="008E7E"/>
                </a:solidFill>
                <a:latin typeface="Marianne-ExtraBold" panose="02000000000000000000" pitchFamily="50" charset="0"/>
              </a:rPr>
              <a:t>inférieur à </a:t>
            </a:r>
            <a:r>
              <a:rPr lang="fr-FR" sz="1400" b="1" dirty="0">
                <a:solidFill>
                  <a:srgbClr val="008E7E"/>
                </a:solidFill>
                <a:latin typeface="Marianne-ExtraBold" panose="02000000000000000000" pitchFamily="50" charset="0"/>
              </a:rPr>
              <a:t>celui de </a:t>
            </a:r>
            <a:r>
              <a:rPr lang="fr-FR" sz="1400" b="1" dirty="0" smtClean="0">
                <a:solidFill>
                  <a:srgbClr val="008E7E"/>
                </a:solidFill>
                <a:latin typeface="Marianne-ExtraBold" panose="02000000000000000000" pitchFamily="50" charset="0"/>
              </a:rPr>
              <a:t>l’inaction</a:t>
            </a:r>
          </a:p>
          <a:p>
            <a:pPr algn="just"/>
            <a:endParaRPr lang="fr-FR" sz="1400" b="1" dirty="0">
              <a:solidFill>
                <a:srgbClr val="008E7E"/>
              </a:solidFill>
              <a:latin typeface="Marianne-ExtraBold" panose="02000000000000000000" pitchFamily="50" charset="0"/>
            </a:endParaRPr>
          </a:p>
          <a:p>
            <a:pPr algn="just"/>
            <a:r>
              <a:rPr lang="fr-FR" sz="1200" dirty="0">
                <a:latin typeface="Marianne-Regular" panose="02000000000000000000" pitchFamily="50" charset="0"/>
              </a:rPr>
              <a:t>Pour protéger nos territoires, leurs habitants et leurs équipements, nous devons renforcer nos moyens de prévention des </a:t>
            </a:r>
            <a:r>
              <a:rPr lang="fr-FR" sz="1200" b="1" dirty="0">
                <a:solidFill>
                  <a:srgbClr val="008E7E"/>
                </a:solidFill>
                <a:latin typeface="Marianne-Regular" panose="02000000000000000000" pitchFamily="50" charset="0"/>
              </a:rPr>
              <a:t>inondations</a:t>
            </a:r>
            <a:r>
              <a:rPr lang="fr-FR" sz="1200" dirty="0">
                <a:latin typeface="Marianne-Regular" panose="02000000000000000000" pitchFamily="50" charset="0"/>
              </a:rPr>
              <a:t>, des risques émergents en </a:t>
            </a:r>
            <a:r>
              <a:rPr lang="fr-FR" sz="1200" b="1" dirty="0">
                <a:solidFill>
                  <a:srgbClr val="008E7E"/>
                </a:solidFill>
                <a:latin typeface="Marianne-Regular" panose="02000000000000000000" pitchFamily="50" charset="0"/>
              </a:rPr>
              <a:t>montagne</a:t>
            </a:r>
            <a:r>
              <a:rPr lang="fr-FR" sz="1200" dirty="0">
                <a:latin typeface="Marianne-Regular" panose="02000000000000000000" pitchFamily="50" charset="0"/>
              </a:rPr>
              <a:t>, des dégâts causés par les </a:t>
            </a:r>
            <a:r>
              <a:rPr lang="fr-FR" sz="1200" b="1" dirty="0">
                <a:solidFill>
                  <a:srgbClr val="008E7E"/>
                </a:solidFill>
                <a:latin typeface="Marianne-Regular" panose="02000000000000000000" pitchFamily="50" charset="0"/>
              </a:rPr>
              <a:t>événements</a:t>
            </a:r>
            <a:r>
              <a:rPr lang="fr-FR" sz="1200" dirty="0">
                <a:latin typeface="Marianne-Regular" panose="02000000000000000000" pitchFamily="50" charset="0"/>
              </a:rPr>
              <a:t> </a:t>
            </a:r>
            <a:r>
              <a:rPr lang="fr-FR" sz="1200" b="1" dirty="0">
                <a:solidFill>
                  <a:srgbClr val="008E7E"/>
                </a:solidFill>
                <a:latin typeface="Marianne-Regular" panose="02000000000000000000" pitchFamily="50" charset="0"/>
              </a:rPr>
              <a:t>cycloniques</a:t>
            </a:r>
            <a:r>
              <a:rPr lang="fr-FR" sz="1200" dirty="0">
                <a:latin typeface="Marianne-Regular" panose="02000000000000000000" pitchFamily="50" charset="0"/>
              </a:rPr>
              <a:t> en outre-mer, d’</a:t>
            </a:r>
            <a:r>
              <a:rPr lang="fr-FR" sz="1200" b="1" dirty="0">
                <a:solidFill>
                  <a:srgbClr val="008E7E"/>
                </a:solidFill>
                <a:latin typeface="Marianne-Regular" panose="02000000000000000000" pitchFamily="50" charset="0"/>
              </a:rPr>
              <a:t>incendies</a:t>
            </a:r>
            <a:r>
              <a:rPr lang="fr-FR" sz="1200" dirty="0">
                <a:latin typeface="Marianne-Regular" panose="02000000000000000000" pitchFamily="50" charset="0"/>
              </a:rPr>
              <a:t> de forêts et de végétation, accompagner l’aménagement du territoire face au </a:t>
            </a:r>
            <a:r>
              <a:rPr lang="fr-FR" sz="1200" b="1" dirty="0">
                <a:solidFill>
                  <a:srgbClr val="008E7E"/>
                </a:solidFill>
                <a:latin typeface="Marianne-Regular" panose="02000000000000000000" pitchFamily="50" charset="0"/>
              </a:rPr>
              <a:t>recul du trait de côte </a:t>
            </a:r>
            <a:r>
              <a:rPr lang="fr-FR" sz="1200" dirty="0">
                <a:latin typeface="Marianne-Regular" panose="02000000000000000000" pitchFamily="50" charset="0"/>
              </a:rPr>
              <a:t>et renforcer la </a:t>
            </a:r>
            <a:r>
              <a:rPr lang="fr-FR" sz="1200" b="1" dirty="0">
                <a:solidFill>
                  <a:srgbClr val="008E7E"/>
                </a:solidFill>
                <a:latin typeface="Marianne-Regular" panose="02000000000000000000" pitchFamily="50" charset="0"/>
              </a:rPr>
              <a:t>renaturation</a:t>
            </a:r>
            <a:r>
              <a:rPr lang="fr-FR" sz="1200" dirty="0">
                <a:latin typeface="Marianne-Regular" panose="02000000000000000000" pitchFamily="50" charset="0"/>
              </a:rPr>
              <a:t> des villes et des villages pour conserver leur habitabilité</a:t>
            </a:r>
          </a:p>
        </p:txBody>
      </p:sp>
    </p:spTree>
    <p:extLst>
      <p:ext uri="{BB962C8B-B14F-4D97-AF65-F5344CB8AC3E}">
        <p14:creationId xmlns:p14="http://schemas.microsoft.com/office/powerpoint/2010/main" val="399559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39752" y="971549"/>
            <a:ext cx="47525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000" b="1" dirty="0" smtClean="0">
                <a:solidFill>
                  <a:srgbClr val="008E7E"/>
                </a:solidFill>
              </a:rPr>
              <a:t>L’ambition écologique : </a:t>
            </a:r>
            <a:r>
              <a:rPr lang="fr-FR" sz="1000" dirty="0" smtClean="0">
                <a:latin typeface="+mj-lt"/>
              </a:rPr>
              <a:t>le Fonds vert permettra </a:t>
            </a:r>
            <a:r>
              <a:rPr lang="fr-FR" sz="1000" dirty="0">
                <a:latin typeface="+mj-lt"/>
              </a:rPr>
              <a:t>aux collectivités d’intégrer dans leurs </a:t>
            </a:r>
            <a:r>
              <a:rPr lang="fr-FR" sz="1000" dirty="0" smtClean="0">
                <a:latin typeface="+mj-lt"/>
              </a:rPr>
              <a:t>PAPI des </a:t>
            </a:r>
            <a:r>
              <a:rPr lang="fr-FR" sz="1000" dirty="0">
                <a:latin typeface="+mj-lt"/>
              </a:rPr>
              <a:t>mesures de prévention préalablement écartées faute de moyens et </a:t>
            </a:r>
            <a:r>
              <a:rPr lang="fr-FR" sz="1000" dirty="0" smtClean="0">
                <a:latin typeface="+mj-lt"/>
              </a:rPr>
              <a:t>des nouvelles actions, afin d’</a:t>
            </a:r>
            <a:r>
              <a:rPr lang="fr-FR" sz="1000" b="1" dirty="0" smtClean="0">
                <a:latin typeface="+mj-lt"/>
              </a:rPr>
              <a:t>améliorer </a:t>
            </a:r>
            <a:r>
              <a:rPr lang="fr-FR" sz="1000" b="1" dirty="0">
                <a:latin typeface="+mj-lt"/>
              </a:rPr>
              <a:t>la résilience des territoires </a:t>
            </a:r>
            <a:r>
              <a:rPr lang="fr-FR" sz="1000" dirty="0">
                <a:latin typeface="+mj-lt"/>
              </a:rPr>
              <a:t>face au changement climatique, à </a:t>
            </a:r>
            <a:r>
              <a:rPr lang="fr-FR" sz="1000" b="1" dirty="0">
                <a:latin typeface="+mj-lt"/>
              </a:rPr>
              <a:t>préserver les vies humaines</a:t>
            </a:r>
            <a:r>
              <a:rPr lang="fr-FR" sz="1000" dirty="0">
                <a:latin typeface="+mj-lt"/>
              </a:rPr>
              <a:t> et à </a:t>
            </a:r>
            <a:r>
              <a:rPr lang="fr-FR" sz="1000" b="1" dirty="0">
                <a:latin typeface="+mj-lt"/>
              </a:rPr>
              <a:t>réduire les dommages économiques des inondations</a:t>
            </a:r>
            <a:r>
              <a:rPr lang="fr-FR" sz="1000" dirty="0">
                <a:latin typeface="+mj-lt"/>
              </a:rPr>
              <a:t>. </a:t>
            </a:r>
            <a:endParaRPr lang="fr-FR" sz="1200" b="1" dirty="0" smtClean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23728" y="162975"/>
            <a:ext cx="640871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00000"/>
                </a:solidFill>
                <a:latin typeface="Marianne-ExtraBold" panose="02000000000000000000" pitchFamily="50" charset="0"/>
              </a:rPr>
              <a:t>Prévention </a:t>
            </a:r>
            <a:r>
              <a:rPr lang="fr-FR" b="1" dirty="0" smtClean="0">
                <a:solidFill>
                  <a:srgbClr val="008E7E"/>
                </a:solidFill>
                <a:latin typeface="Marianne-ExtraBold" panose="02000000000000000000" pitchFamily="50" charset="0"/>
              </a:rPr>
              <a:t>des </a:t>
            </a:r>
            <a:r>
              <a:rPr lang="fr-FR" b="1" dirty="0">
                <a:solidFill>
                  <a:srgbClr val="008E7E"/>
                </a:solidFill>
                <a:latin typeface="Marianne-ExtraBold" panose="02000000000000000000" pitchFamily="50" charset="0"/>
              </a:rPr>
              <a:t>inondations</a:t>
            </a:r>
          </a:p>
          <a:p>
            <a:r>
              <a:rPr lang="fr-FR" sz="1400" b="1" dirty="0">
                <a:latin typeface="Marianne-ExtraBold" panose="02000000000000000000" pitchFamily="50" charset="0"/>
              </a:rPr>
              <a:t>Volet 1 : renforcement des aides </a:t>
            </a:r>
            <a:r>
              <a:rPr lang="fr-FR" sz="1400" b="1" dirty="0" smtClean="0">
                <a:latin typeface="Marianne-ExtraBold" panose="02000000000000000000" pitchFamily="50" charset="0"/>
              </a:rPr>
              <a:t>apportées par </a:t>
            </a:r>
            <a:r>
              <a:rPr lang="fr-FR" sz="1400" b="1" dirty="0">
                <a:latin typeface="Marianne-ExtraBold" panose="02000000000000000000" pitchFamily="50" charset="0"/>
              </a:rPr>
              <a:t>les </a:t>
            </a:r>
            <a:r>
              <a:rPr lang="fr-FR" sz="1400" b="1" dirty="0">
                <a:solidFill>
                  <a:srgbClr val="008E7E"/>
                </a:solidFill>
                <a:latin typeface="Marianne-ExtraBold" panose="02000000000000000000" pitchFamily="50" charset="0"/>
              </a:rPr>
              <a:t>programmes d’actions de prévention </a:t>
            </a:r>
            <a:r>
              <a:rPr lang="fr-FR" sz="1400" b="1" dirty="0" smtClean="0">
                <a:solidFill>
                  <a:srgbClr val="008E7E"/>
                </a:solidFill>
                <a:latin typeface="Marianne-ExtraBold" panose="02000000000000000000" pitchFamily="50" charset="0"/>
              </a:rPr>
              <a:t>des </a:t>
            </a:r>
            <a:r>
              <a:rPr lang="fr-FR" sz="1400" b="1" dirty="0">
                <a:solidFill>
                  <a:srgbClr val="008E7E"/>
                </a:solidFill>
                <a:latin typeface="Marianne-ExtraBold" panose="02000000000000000000" pitchFamily="50" charset="0"/>
              </a:rPr>
              <a:t>inondations</a:t>
            </a:r>
            <a:r>
              <a:rPr lang="fr-FR" sz="1400" b="1" dirty="0">
                <a:latin typeface="Marianne-ExtraBold" panose="02000000000000000000" pitchFamily="50" charset="0"/>
              </a:rPr>
              <a:t> </a:t>
            </a:r>
            <a:r>
              <a:rPr lang="fr-FR" sz="1400" b="1" dirty="0" smtClean="0">
                <a:latin typeface="Marianne-ExtraBold" panose="02000000000000000000" pitchFamily="50" charset="0"/>
              </a:rPr>
              <a:t>(PAPI) </a:t>
            </a:r>
            <a:endParaRPr lang="fr-FR" sz="1400" dirty="0"/>
          </a:p>
        </p:txBody>
      </p:sp>
      <p:sp>
        <p:nvSpPr>
          <p:cNvPr id="5" name="Espace réservé du pied de page 7"/>
          <p:cNvSpPr/>
          <p:nvPr/>
        </p:nvSpPr>
        <p:spPr>
          <a:xfrm>
            <a:off x="360000" y="4783680"/>
            <a:ext cx="5902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r>
              <a:rPr lang="fr-FR" sz="800" dirty="0"/>
              <a:t>Présentation du fonds vert 27-01-2023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4172" b="2221"/>
          <a:stretch/>
        </p:blipFill>
        <p:spPr>
          <a:xfrm>
            <a:off x="7812360" y="123478"/>
            <a:ext cx="1255540" cy="47162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23528" y="2058332"/>
            <a:ext cx="5832648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fr-FR" sz="1000" b="1" dirty="0" smtClean="0">
                <a:solidFill>
                  <a:srgbClr val="008E7E"/>
                </a:solidFill>
              </a:rPr>
              <a:t>Les projets concernés : </a:t>
            </a:r>
            <a:r>
              <a:rPr lang="fr-FR" sz="1000" dirty="0" smtClean="0"/>
              <a:t>le soutien financier du Fonds vert peut </a:t>
            </a:r>
            <a:r>
              <a:rPr lang="fr-FR" sz="1000" dirty="0"/>
              <a:t>porter </a:t>
            </a:r>
            <a:r>
              <a:rPr lang="fr-FR" sz="1000" dirty="0" smtClean="0"/>
              <a:t>sur :</a:t>
            </a:r>
          </a:p>
          <a:p>
            <a:pPr marL="171450" indent="-171450">
              <a:buFontTx/>
              <a:buChar char="-"/>
            </a:pPr>
            <a:r>
              <a:rPr lang="fr-FR" sz="1000" dirty="0" smtClean="0"/>
              <a:t>des </a:t>
            </a:r>
            <a:r>
              <a:rPr lang="fr-FR" sz="1000" b="1" dirty="0"/>
              <a:t>actions déjà inscrites dans </a:t>
            </a:r>
            <a:r>
              <a:rPr lang="fr-FR" sz="1000" dirty="0"/>
              <a:t>un PAPI relatives à l’un ou l’autre des items suivants :</a:t>
            </a:r>
          </a:p>
          <a:p>
            <a:pPr marL="361950" lvl="1" indent="-184150">
              <a:buFont typeface="Arial" panose="020B0604020202020204" pitchFamily="34" charset="0"/>
              <a:buChar char="•"/>
            </a:pP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à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l’animation des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PAPI</a:t>
            </a:r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  <a:p>
            <a:pPr marL="361950" lvl="1" indent="-184150">
              <a:buFont typeface="Arial" panose="020B0604020202020204" pitchFamily="34" charset="0"/>
              <a:buChar char="•"/>
            </a:pP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aux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travaux de réduction de la vulnérabilité des bâtiments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publics</a:t>
            </a:r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  <a:p>
            <a:pPr marL="361950" lvl="1" indent="-184150">
              <a:buFont typeface="Arial" panose="020B0604020202020204" pitchFamily="34" charset="0"/>
              <a:buChar char="•"/>
            </a:pP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aux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études et travaux visant à coupler la gestion des milieux aquatiques et la prévention des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inondations</a:t>
            </a:r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  <a:p>
            <a:pPr marL="361950" lvl="1" indent="-1841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ux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travaux structurels (axes 6 et 7 des PAPI) concernant la gestion des écoulements et des ouvrages de protection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hydrauliques</a:t>
            </a:r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fr-FR" sz="1000" dirty="0" smtClean="0"/>
              <a:t>des </a:t>
            </a:r>
            <a:r>
              <a:rPr lang="fr-FR" sz="1000" b="1" dirty="0"/>
              <a:t>actions non retenues préalablement </a:t>
            </a:r>
            <a:r>
              <a:rPr lang="fr-FR" sz="1000" dirty="0"/>
              <a:t>dans un PAPI labellisé avant le 31/12/2022 faute de financement </a:t>
            </a:r>
            <a:r>
              <a:rPr lang="fr-FR" sz="1000" dirty="0" smtClean="0"/>
              <a:t>suffisant (sous conditions)</a:t>
            </a:r>
          </a:p>
          <a:p>
            <a:pPr marL="171450" indent="-171450">
              <a:buFontTx/>
              <a:buChar char="-"/>
            </a:pPr>
            <a:endParaRPr lang="fr-FR" sz="1000" dirty="0"/>
          </a:p>
          <a:p>
            <a:r>
              <a:rPr lang="fr-FR" sz="1000" dirty="0" smtClean="0">
                <a:sym typeface="Wingdings 3" panose="05040102010807070707" pitchFamily="18" charset="2"/>
              </a:rPr>
              <a:t> </a:t>
            </a:r>
            <a:r>
              <a:rPr lang="fr-FR" sz="1000" b="1" dirty="0" smtClean="0"/>
              <a:t>Critères </a:t>
            </a:r>
            <a:r>
              <a:rPr lang="fr-FR" sz="1000" b="1" dirty="0"/>
              <a:t>d’éligibilité </a:t>
            </a:r>
            <a:r>
              <a:rPr lang="fr-FR" sz="1000" dirty="0" smtClean="0"/>
              <a:t>: respecter le cahier des charges de l’appel à projets PAPI et les critères d’éligibilité au fonds de prévention des risques naturels majeurs (fonds Barnier).</a:t>
            </a:r>
          </a:p>
          <a:p>
            <a:r>
              <a:rPr lang="fr-FR" sz="1000" dirty="0"/>
              <a:t>Les volets inondations des STEPRIM </a:t>
            </a:r>
            <a:r>
              <a:rPr lang="fr-FR" sz="1000" dirty="0" smtClean="0"/>
              <a:t>sont également éligibles.</a:t>
            </a:r>
          </a:p>
          <a:p>
            <a:pPr marL="171450" indent="-171450">
              <a:buFontTx/>
              <a:buChar char="-"/>
            </a:pPr>
            <a:endParaRPr lang="fr-FR" sz="1000" dirty="0"/>
          </a:p>
          <a:p>
            <a:r>
              <a:rPr lang="fr-FR" sz="1000" dirty="0">
                <a:sym typeface="Wingdings 3" panose="05040102010807070707" pitchFamily="18" charset="2"/>
              </a:rPr>
              <a:t> </a:t>
            </a:r>
            <a:r>
              <a:rPr lang="fr-FR" sz="1000" b="1" dirty="0" smtClean="0">
                <a:sym typeface="Wingdings 3" panose="05040102010807070707" pitchFamily="18" charset="2"/>
              </a:rPr>
              <a:t>Non</a:t>
            </a:r>
            <a:r>
              <a:rPr lang="fr-FR" sz="1000" b="1" dirty="0" smtClean="0"/>
              <a:t> éligibles </a:t>
            </a:r>
            <a:r>
              <a:rPr lang="fr-FR" sz="1000" dirty="0"/>
              <a:t>: </a:t>
            </a:r>
            <a:r>
              <a:rPr lang="fr-FR" sz="1000" dirty="0" smtClean="0"/>
              <a:t>travaux </a:t>
            </a:r>
            <a:r>
              <a:rPr lang="fr-FR" sz="1000" dirty="0"/>
              <a:t>d’entretien des cours d’eau ou de protection des infrastructures (transports, réseaux, etc.) </a:t>
            </a:r>
            <a:endParaRPr lang="fr-FR" sz="1000" dirty="0" smtClean="0"/>
          </a:p>
        </p:txBody>
      </p:sp>
      <p:sp>
        <p:nvSpPr>
          <p:cNvPr id="13" name="ZoneTexte 12"/>
          <p:cNvSpPr txBox="1"/>
          <p:nvPr/>
        </p:nvSpPr>
        <p:spPr>
          <a:xfrm>
            <a:off x="6228184" y="2058332"/>
            <a:ext cx="25922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rgbClr val="008E7E"/>
                </a:solidFill>
              </a:rPr>
              <a:t>Les porteurs de projet éligibles :</a:t>
            </a:r>
          </a:p>
          <a:p>
            <a:r>
              <a:rPr lang="fr-FR" sz="1000" dirty="0" smtClean="0"/>
              <a:t>collectivités territoriales ou leurs groupements assurant </a:t>
            </a:r>
            <a:r>
              <a:rPr lang="fr-FR" sz="1000" dirty="0"/>
              <a:t>la </a:t>
            </a:r>
            <a:r>
              <a:rPr lang="fr-FR" sz="1000" dirty="0" smtClean="0"/>
              <a:t>maîtrise </a:t>
            </a:r>
            <a:r>
              <a:rPr lang="fr-FR" sz="1000" dirty="0"/>
              <a:t>d’ouvrage des études et actions de prévention ou </a:t>
            </a:r>
            <a:r>
              <a:rPr lang="fr-FR" sz="1000" dirty="0" smtClean="0"/>
              <a:t>protection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228184" y="3201098"/>
            <a:ext cx="27395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rgbClr val="008E7E"/>
                </a:solidFill>
              </a:rPr>
              <a:t>Les critères de hiérarchisation possibles :</a:t>
            </a:r>
          </a:p>
          <a:p>
            <a:r>
              <a:rPr lang="fr-FR" sz="1000" dirty="0"/>
              <a:t>- </a:t>
            </a:r>
            <a:r>
              <a:rPr lang="fr-FR" sz="1000" dirty="0" smtClean="0"/>
              <a:t>projets suffisamment </a:t>
            </a:r>
            <a:r>
              <a:rPr lang="fr-FR" sz="1000" dirty="0"/>
              <a:t>matures pour être engagées en </a:t>
            </a:r>
            <a:r>
              <a:rPr lang="fr-FR" sz="1000" dirty="0" smtClean="0"/>
              <a:t>2023</a:t>
            </a:r>
            <a:endParaRPr lang="fr-FR" sz="1000" dirty="0"/>
          </a:p>
          <a:p>
            <a:r>
              <a:rPr lang="fr-FR" sz="1000" dirty="0" smtClean="0"/>
              <a:t>- projets qui </a:t>
            </a:r>
            <a:r>
              <a:rPr lang="fr-FR" sz="1000" dirty="0"/>
              <a:t>ont un résultat d’analyse socio-économique </a:t>
            </a:r>
            <a:r>
              <a:rPr lang="fr-FR" sz="1000" dirty="0" smtClean="0"/>
              <a:t>positif</a:t>
            </a:r>
            <a:endParaRPr lang="fr-FR" sz="1000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40" y="123478"/>
            <a:ext cx="684000" cy="704854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/>
          <a:srcRect l="2681" t="-3375" r="2080" b="3375"/>
          <a:stretch/>
        </p:blipFill>
        <p:spPr>
          <a:xfrm>
            <a:off x="360000" y="971549"/>
            <a:ext cx="1836000" cy="1024137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7164288" y="971549"/>
            <a:ext cx="19768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259B8A"/>
                </a:solidFill>
              </a:rPr>
              <a:t>550 M</a:t>
            </a:r>
            <a:r>
              <a:rPr lang="fr-FR" sz="1400" b="1" dirty="0" smtClean="0">
                <a:solidFill>
                  <a:srgbClr val="259B8A"/>
                </a:solidFill>
              </a:rPr>
              <a:t>€</a:t>
            </a:r>
          </a:p>
          <a:p>
            <a:r>
              <a:rPr lang="fr-FR" sz="800" dirty="0" smtClean="0"/>
              <a:t>de </a:t>
            </a:r>
            <a:r>
              <a:rPr lang="fr-FR" sz="800" dirty="0"/>
              <a:t>dommages</a:t>
            </a:r>
            <a:br>
              <a:rPr lang="fr-FR" sz="800" dirty="0"/>
            </a:br>
            <a:r>
              <a:rPr lang="fr-FR" sz="800" dirty="0"/>
              <a:t>par an en ce qui</a:t>
            </a:r>
            <a:br>
              <a:rPr lang="fr-FR" sz="800" dirty="0"/>
            </a:br>
            <a:r>
              <a:rPr lang="fr-FR" sz="800" dirty="0"/>
              <a:t>concerne les bâtiments</a:t>
            </a:r>
            <a:br>
              <a:rPr lang="fr-FR" sz="800" dirty="0"/>
            </a:br>
            <a:r>
              <a:rPr lang="fr-FR" sz="800" dirty="0"/>
              <a:t>assurés</a:t>
            </a:r>
            <a:endParaRPr lang="fr-FR" sz="800" dirty="0">
              <a:latin typeface="+mj-lt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228184" y="4660562"/>
            <a:ext cx="259228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800" dirty="0" smtClean="0">
                <a:hlinkClick r:id="rId5"/>
              </a:rPr>
              <a:t>Accédez au cahier d’accompagnement dédié</a:t>
            </a:r>
            <a:endParaRPr lang="fr-FR" sz="800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591" y="4061405"/>
            <a:ext cx="886609" cy="88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1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39752" y="971549"/>
            <a:ext cx="47525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000" b="1" dirty="0" smtClean="0">
                <a:solidFill>
                  <a:srgbClr val="008E7E"/>
                </a:solidFill>
              </a:rPr>
              <a:t>L’ambition écologique : </a:t>
            </a:r>
            <a:r>
              <a:rPr lang="fr-FR" sz="1000" dirty="0" smtClean="0">
                <a:latin typeface="+mj-lt"/>
              </a:rPr>
              <a:t>le Fonds vert doit permettre d’aider les </a:t>
            </a:r>
            <a:r>
              <a:rPr lang="fr-FR" sz="1000" dirty="0">
                <a:latin typeface="+mj-lt"/>
              </a:rPr>
              <a:t>territoire bénéficiant historiquement de digues et qui ont levé la taxe GEMAPI à assumer les coûts de ces protections, pour que </a:t>
            </a:r>
            <a:r>
              <a:rPr lang="fr-FR" sz="1000" dirty="0" smtClean="0">
                <a:latin typeface="+mj-lt"/>
              </a:rPr>
              <a:t>les personnes </a:t>
            </a:r>
            <a:r>
              <a:rPr lang="fr-FR" sz="1000" dirty="0">
                <a:latin typeface="+mj-lt"/>
              </a:rPr>
              <a:t>résidant dans les zones exposées au </a:t>
            </a:r>
            <a:r>
              <a:rPr lang="fr-FR" sz="1000" b="1" dirty="0">
                <a:latin typeface="+mj-lt"/>
              </a:rPr>
              <a:t>risque d’inondation ou de submersion marine </a:t>
            </a:r>
            <a:r>
              <a:rPr lang="fr-FR" sz="1000" dirty="0">
                <a:latin typeface="+mj-lt"/>
              </a:rPr>
              <a:t>pour les territoires côtiers bénéficient d’une </a:t>
            </a:r>
            <a:r>
              <a:rPr lang="fr-FR" sz="1000" b="1" dirty="0">
                <a:latin typeface="+mj-lt"/>
              </a:rPr>
              <a:t>protection pérenne avec un niveau de performance adéquat</a:t>
            </a:r>
            <a:endParaRPr lang="fr-FR" sz="1200" b="1" dirty="0" smtClean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23728" y="162975"/>
            <a:ext cx="568863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00000"/>
                </a:solidFill>
                <a:latin typeface="Marianne-ExtraBold" panose="02000000000000000000" pitchFamily="50" charset="0"/>
              </a:rPr>
              <a:t>Prévention </a:t>
            </a:r>
            <a:r>
              <a:rPr lang="fr-FR" b="1" dirty="0" smtClean="0">
                <a:solidFill>
                  <a:srgbClr val="008E7E"/>
                </a:solidFill>
                <a:latin typeface="Marianne-ExtraBold" panose="02000000000000000000" pitchFamily="50" charset="0"/>
              </a:rPr>
              <a:t>des </a:t>
            </a:r>
            <a:r>
              <a:rPr lang="fr-FR" b="1" dirty="0">
                <a:solidFill>
                  <a:srgbClr val="008E7E"/>
                </a:solidFill>
                <a:latin typeface="Marianne-ExtraBold" panose="02000000000000000000" pitchFamily="50" charset="0"/>
              </a:rPr>
              <a:t>inondations</a:t>
            </a:r>
          </a:p>
          <a:p>
            <a:r>
              <a:rPr lang="fr-FR" sz="1400" b="1" dirty="0">
                <a:latin typeface="Marianne-ExtraBold" panose="02000000000000000000" pitchFamily="50" charset="0"/>
              </a:rPr>
              <a:t>Volet 2 : appui financier aux collectivités </a:t>
            </a:r>
            <a:r>
              <a:rPr lang="fr-FR" sz="1400" b="1" dirty="0" smtClean="0">
                <a:latin typeface="Marianne-ExtraBold" panose="02000000000000000000" pitchFamily="50" charset="0"/>
              </a:rPr>
              <a:t>gestionnaires </a:t>
            </a:r>
            <a:r>
              <a:rPr lang="fr-FR" sz="1400" b="1" dirty="0">
                <a:latin typeface="Marianne-ExtraBold" panose="02000000000000000000" pitchFamily="50" charset="0"/>
              </a:rPr>
              <a:t>de digues dans le </a:t>
            </a:r>
            <a:r>
              <a:rPr lang="fr-FR" sz="1400" b="1" dirty="0" smtClean="0">
                <a:latin typeface="Marianne-ExtraBold" panose="02000000000000000000" pitchFamily="50" charset="0"/>
              </a:rPr>
              <a:t>cadre de </a:t>
            </a:r>
            <a:r>
              <a:rPr lang="fr-FR" sz="1400" b="1" dirty="0">
                <a:latin typeface="Marianne-ExtraBold" panose="02000000000000000000" pitchFamily="50" charset="0"/>
              </a:rPr>
              <a:t>la </a:t>
            </a:r>
            <a:r>
              <a:rPr lang="fr-FR" sz="1400" b="1" dirty="0" smtClean="0">
                <a:latin typeface="Marianne-ExtraBold" panose="02000000000000000000" pitchFamily="50" charset="0"/>
              </a:rPr>
              <a:t>compétence </a:t>
            </a:r>
            <a:r>
              <a:rPr lang="fr-FR" sz="1400" b="1" dirty="0">
                <a:solidFill>
                  <a:srgbClr val="008E7E"/>
                </a:solidFill>
                <a:latin typeface="Marianne-ExtraBold" panose="02000000000000000000" pitchFamily="50" charset="0"/>
              </a:rPr>
              <a:t>GEMAPI</a:t>
            </a:r>
          </a:p>
        </p:txBody>
      </p:sp>
      <p:sp>
        <p:nvSpPr>
          <p:cNvPr id="5" name="Espace réservé du pied de page 7"/>
          <p:cNvSpPr/>
          <p:nvPr/>
        </p:nvSpPr>
        <p:spPr>
          <a:xfrm>
            <a:off x="360000" y="4783680"/>
            <a:ext cx="5902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r>
              <a:rPr lang="fr-FR" sz="800" dirty="0"/>
              <a:t>Présentation du fonds vert 27-01-2023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4172" b="2221"/>
          <a:stretch/>
        </p:blipFill>
        <p:spPr>
          <a:xfrm>
            <a:off x="7812360" y="123478"/>
            <a:ext cx="1255540" cy="47162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23528" y="2058332"/>
            <a:ext cx="5832648" cy="2546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fr-FR" sz="1000" b="1" dirty="0" smtClean="0">
                <a:solidFill>
                  <a:srgbClr val="008E7E"/>
                </a:solidFill>
              </a:rPr>
              <a:t>Les projets concernés :</a:t>
            </a:r>
          </a:p>
          <a:p>
            <a:pPr marL="171450" lvl="0" indent="-171450">
              <a:lnSpc>
                <a:spcPct val="105000"/>
              </a:lnSpc>
              <a:buFontTx/>
              <a:buChar char="-"/>
            </a:pPr>
            <a:r>
              <a:rPr lang="fr-FR" sz="1000" dirty="0" smtClean="0"/>
              <a:t>Travaux </a:t>
            </a:r>
            <a:r>
              <a:rPr lang="fr-FR" sz="1000" dirty="0"/>
              <a:t>de réhabilitation à l’occasion de la régularisation initiale des digues en tant que </a:t>
            </a:r>
            <a:r>
              <a:rPr lang="fr-FR" sz="1000" dirty="0" smtClean="0"/>
              <a:t>« systèmes </a:t>
            </a:r>
            <a:r>
              <a:rPr lang="fr-FR" sz="1000" dirty="0"/>
              <a:t>d’endiguement », destinés à conforter le niveau de </a:t>
            </a:r>
            <a:r>
              <a:rPr lang="fr-FR" sz="1000" dirty="0" smtClean="0"/>
              <a:t>protection</a:t>
            </a:r>
            <a:endParaRPr lang="fr-FR" sz="1000" dirty="0"/>
          </a:p>
          <a:p>
            <a:pPr marL="171450" lvl="0" indent="-171450">
              <a:lnSpc>
                <a:spcPct val="105000"/>
              </a:lnSpc>
              <a:buFontTx/>
              <a:buChar char="-"/>
            </a:pPr>
            <a:r>
              <a:rPr lang="fr-FR" sz="1000" dirty="0" smtClean="0"/>
              <a:t>Augmentation </a:t>
            </a:r>
            <a:r>
              <a:rPr lang="fr-FR" sz="1000" dirty="0"/>
              <a:t>du niveau de </a:t>
            </a:r>
            <a:r>
              <a:rPr lang="fr-FR" sz="1000" dirty="0" smtClean="0"/>
              <a:t>protection</a:t>
            </a:r>
            <a:endParaRPr lang="fr-FR" sz="1000" dirty="0"/>
          </a:p>
          <a:p>
            <a:pPr marL="171450" lvl="0" indent="-171450">
              <a:lnSpc>
                <a:spcPct val="105000"/>
              </a:lnSpc>
              <a:buFontTx/>
              <a:buChar char="-"/>
            </a:pPr>
            <a:r>
              <a:rPr lang="fr-FR" sz="1000" dirty="0" smtClean="0"/>
              <a:t>Grosse </a:t>
            </a:r>
            <a:r>
              <a:rPr lang="fr-FR" sz="1000" dirty="0"/>
              <a:t>réparation à faire à l’occasion d’un événement fortuit ayant endommagé une digue du système d’endiguement ;</a:t>
            </a:r>
          </a:p>
          <a:p>
            <a:pPr marL="171450" lvl="0" indent="-171450">
              <a:lnSpc>
                <a:spcPct val="105000"/>
              </a:lnSpc>
              <a:buFontTx/>
              <a:buChar char="-"/>
            </a:pPr>
            <a:r>
              <a:rPr lang="fr-FR" sz="1000" dirty="0" smtClean="0"/>
              <a:t>Soutien </a:t>
            </a:r>
            <a:r>
              <a:rPr lang="fr-FR" sz="1000" dirty="0"/>
              <a:t>aux dépenses de fonctionnement courant du système d’endiguement (surveillance et entretien courant) et soutien à la création de zones d’expansion de crues susceptibles de réduire la pression sur les ouvrages hydrauliques </a:t>
            </a:r>
            <a:r>
              <a:rPr lang="fr-FR" sz="1000" dirty="0" smtClean="0"/>
              <a:t>concernés</a:t>
            </a:r>
            <a:endParaRPr lang="fr-FR" sz="1000" dirty="0"/>
          </a:p>
          <a:p>
            <a:pPr marL="171450" lvl="0" indent="-171450">
              <a:lnSpc>
                <a:spcPct val="105000"/>
              </a:lnSpc>
              <a:buFontTx/>
              <a:buChar char="-"/>
            </a:pPr>
            <a:r>
              <a:rPr lang="fr-FR" sz="1000" dirty="0" smtClean="0"/>
              <a:t>Coordination </a:t>
            </a:r>
            <a:r>
              <a:rPr lang="fr-FR" sz="1000" dirty="0"/>
              <a:t>à l’échelle d’un bassin pertinent, de l’action des collectivités ayant la compétence GEMAPI </a:t>
            </a:r>
          </a:p>
          <a:p>
            <a:pPr marL="171450" lvl="0" indent="-171450">
              <a:lnSpc>
                <a:spcPct val="105000"/>
              </a:lnSpc>
              <a:buFontTx/>
              <a:buChar char="-"/>
            </a:pPr>
            <a:r>
              <a:rPr lang="fr-FR" sz="1000" dirty="0" smtClean="0"/>
              <a:t>Coûts </a:t>
            </a:r>
            <a:r>
              <a:rPr lang="fr-FR" sz="1000" dirty="0"/>
              <a:t>liés au rachat d’habitations et, lorsqu’ils comportent un enjeu direct de préservation des personnes, de locaux à vocation économique, dont agricole, </a:t>
            </a:r>
            <a:br>
              <a:rPr lang="fr-FR" sz="1000" dirty="0"/>
            </a:br>
            <a:r>
              <a:rPr lang="fr-FR" sz="1000" dirty="0" smtClean="0"/>
              <a:t>exposés </a:t>
            </a:r>
            <a:r>
              <a:rPr lang="fr-FR" sz="1000" dirty="0"/>
              <a:t>à des risques trop élevés à la suite de la non intégration d’une </a:t>
            </a:r>
            <a:r>
              <a:rPr lang="fr-FR" sz="1000" dirty="0" smtClean="0"/>
              <a:t>digue</a:t>
            </a:r>
            <a:br>
              <a:rPr lang="fr-FR" sz="1000" dirty="0" smtClean="0"/>
            </a:br>
            <a:r>
              <a:rPr lang="fr-FR" sz="1000" dirty="0" smtClean="0"/>
              <a:t>existante </a:t>
            </a:r>
            <a:r>
              <a:rPr lang="fr-FR" sz="1000" dirty="0"/>
              <a:t>dans un système d’endiguement</a:t>
            </a:r>
            <a:r>
              <a:rPr lang="fr-FR" sz="1000" dirty="0" smtClean="0"/>
              <a:t>.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228184" y="2058332"/>
            <a:ext cx="2592288" cy="1183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rgbClr val="008E7E"/>
                </a:solidFill>
              </a:rPr>
              <a:t>Les porteurs de projet éligibles :</a:t>
            </a:r>
          </a:p>
          <a:p>
            <a:pPr>
              <a:lnSpc>
                <a:spcPct val="105000"/>
              </a:lnSpc>
            </a:pPr>
            <a:r>
              <a:rPr lang="fr-FR" sz="1000" dirty="0" smtClean="0"/>
              <a:t>- EPCI </a:t>
            </a:r>
            <a:r>
              <a:rPr lang="fr-FR" sz="1000" dirty="0"/>
              <a:t>à fiscalité </a:t>
            </a:r>
            <a:r>
              <a:rPr lang="fr-FR" sz="1000" dirty="0" smtClean="0"/>
              <a:t>propre</a:t>
            </a:r>
            <a:r>
              <a:rPr lang="fr-FR" sz="900" dirty="0" smtClean="0"/>
              <a:t> exerçant directement la mission « défense </a:t>
            </a:r>
            <a:r>
              <a:rPr lang="fr-FR" sz="900" dirty="0"/>
              <a:t>contre les inondations et contre la </a:t>
            </a:r>
            <a:r>
              <a:rPr lang="fr-FR" sz="900" dirty="0" smtClean="0"/>
              <a:t>mer »</a:t>
            </a:r>
            <a:endParaRPr lang="fr-FR" sz="900" dirty="0"/>
          </a:p>
          <a:p>
            <a:pPr>
              <a:lnSpc>
                <a:spcPct val="105000"/>
              </a:lnSpc>
            </a:pPr>
            <a:r>
              <a:rPr lang="fr-FR" sz="1000" dirty="0" smtClean="0"/>
              <a:t>- syndicats </a:t>
            </a:r>
            <a:r>
              <a:rPr lang="fr-FR" sz="1000" dirty="0"/>
              <a:t>mixtes agissant par </a:t>
            </a:r>
            <a:r>
              <a:rPr lang="fr-FR" sz="1000" dirty="0" smtClean="0"/>
              <a:t>transfert/délégation de </a:t>
            </a:r>
            <a:r>
              <a:rPr lang="fr-FR" sz="1000" dirty="0"/>
              <a:t>compétence d’EPCI à fiscalité </a:t>
            </a:r>
            <a:r>
              <a:rPr lang="fr-FR" sz="1000" dirty="0" smtClean="0"/>
              <a:t>propre</a:t>
            </a:r>
            <a:endParaRPr lang="fr-FR" sz="1000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40" y="123478"/>
            <a:ext cx="684000" cy="704854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6228184" y="4660562"/>
            <a:ext cx="259228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800" dirty="0" smtClean="0">
                <a:hlinkClick r:id="rId4"/>
              </a:rPr>
              <a:t>Accédez au cahier d’accompagnement dédié</a:t>
            </a:r>
            <a:endParaRPr lang="fr-FR" sz="800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591" y="4061405"/>
            <a:ext cx="886609" cy="886609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7167181" y="959698"/>
            <a:ext cx="19768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259B8A"/>
                </a:solidFill>
              </a:rPr>
              <a:t>8 000 km</a:t>
            </a:r>
          </a:p>
          <a:p>
            <a:r>
              <a:rPr lang="fr-FR" sz="800" dirty="0"/>
              <a:t>d</a:t>
            </a:r>
            <a:r>
              <a:rPr lang="fr-FR" sz="800" dirty="0" smtClean="0"/>
              <a:t>e digues </a:t>
            </a:r>
            <a:r>
              <a:rPr lang="fr-FR" sz="800" dirty="0"/>
              <a:t>en France</a:t>
            </a:r>
            <a:br>
              <a:rPr lang="fr-FR" sz="800" dirty="0"/>
            </a:br>
            <a:r>
              <a:rPr lang="fr-FR" sz="800" dirty="0"/>
              <a:t>métropolitaine protègent</a:t>
            </a:r>
            <a:br>
              <a:rPr lang="fr-FR" sz="800" dirty="0"/>
            </a:br>
            <a:r>
              <a:rPr lang="fr-FR" sz="800" dirty="0"/>
              <a:t>plusieurs millions de</a:t>
            </a:r>
            <a:br>
              <a:rPr lang="fr-FR" sz="800" dirty="0"/>
            </a:br>
            <a:r>
              <a:rPr lang="fr-FR" sz="800" dirty="0"/>
              <a:t>personnes contre les</a:t>
            </a:r>
            <a:br>
              <a:rPr lang="fr-FR" sz="800" dirty="0"/>
            </a:br>
            <a:r>
              <a:rPr lang="fr-FR" sz="800" dirty="0"/>
              <a:t>crues soudaines et les</a:t>
            </a:r>
            <a:br>
              <a:rPr lang="fr-FR" sz="800" dirty="0"/>
            </a:br>
            <a:r>
              <a:rPr lang="fr-FR" sz="800" dirty="0"/>
              <a:t>submersions marines</a:t>
            </a:r>
            <a:endParaRPr lang="fr-FR" sz="800" dirty="0">
              <a:latin typeface="+mj-lt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000" y="1009707"/>
            <a:ext cx="1836000" cy="939345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6228184" y="3201098"/>
            <a:ext cx="27395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rgbClr val="008E7E"/>
                </a:solidFill>
              </a:rPr>
              <a:t>Les critères de hiérarchisation possibles :</a:t>
            </a:r>
          </a:p>
          <a:p>
            <a:r>
              <a:rPr lang="fr-FR" sz="1000" dirty="0"/>
              <a:t>- </a:t>
            </a:r>
            <a:r>
              <a:rPr lang="fr-FR" sz="1000" dirty="0" smtClean="0"/>
              <a:t>projets suffisamment </a:t>
            </a:r>
            <a:r>
              <a:rPr lang="fr-FR" sz="1000" dirty="0"/>
              <a:t>matures pour être engagées en </a:t>
            </a:r>
            <a:r>
              <a:rPr lang="fr-FR" sz="1000" dirty="0" smtClean="0"/>
              <a:t>2023</a:t>
            </a:r>
            <a:endParaRPr lang="fr-FR" sz="1000" dirty="0"/>
          </a:p>
          <a:p>
            <a:r>
              <a:rPr lang="fr-FR" sz="1000" dirty="0" smtClean="0"/>
              <a:t>- projets qui </a:t>
            </a:r>
            <a:r>
              <a:rPr lang="fr-FR" sz="1000" dirty="0"/>
              <a:t>ont le plus fort impact en termes de sécurité des personnes et en second lieu de biens</a:t>
            </a:r>
          </a:p>
        </p:txBody>
      </p:sp>
    </p:spTree>
    <p:extLst>
      <p:ext uri="{BB962C8B-B14F-4D97-AF65-F5344CB8AC3E}">
        <p14:creationId xmlns:p14="http://schemas.microsoft.com/office/powerpoint/2010/main" val="345774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39752" y="915566"/>
            <a:ext cx="4752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000" b="1" dirty="0" smtClean="0">
                <a:solidFill>
                  <a:srgbClr val="008E7E"/>
                </a:solidFill>
              </a:rPr>
              <a:t>L’ambition écologique : </a:t>
            </a:r>
            <a:r>
              <a:rPr lang="fr-FR" sz="1000" dirty="0">
                <a:latin typeface="+mj-lt"/>
              </a:rPr>
              <a:t>Le </a:t>
            </a:r>
            <a:r>
              <a:rPr lang="fr-FR" sz="1000" dirty="0" smtClean="0">
                <a:latin typeface="+mj-lt"/>
              </a:rPr>
              <a:t>Fonds </a:t>
            </a:r>
            <a:r>
              <a:rPr lang="fr-FR" sz="1000" dirty="0">
                <a:latin typeface="+mj-lt"/>
              </a:rPr>
              <a:t>vert doit </a:t>
            </a:r>
            <a:r>
              <a:rPr lang="fr-FR" sz="1000" dirty="0" smtClean="0">
                <a:latin typeface="+mj-lt"/>
              </a:rPr>
              <a:t>permettre </a:t>
            </a:r>
            <a:r>
              <a:rPr lang="fr-FR" sz="1000" dirty="0">
                <a:latin typeface="+mj-lt"/>
              </a:rPr>
              <a:t>que </a:t>
            </a:r>
            <a:r>
              <a:rPr lang="fr-FR" sz="1000" b="1" dirty="0">
                <a:latin typeface="+mj-lt"/>
              </a:rPr>
              <a:t>tous les sites de montagne identifiés à risques soient suivis, étudiés ou </a:t>
            </a:r>
            <a:r>
              <a:rPr lang="fr-FR" sz="1000" b="1" dirty="0" smtClean="0">
                <a:latin typeface="+mj-lt"/>
              </a:rPr>
              <a:t>traités</a:t>
            </a:r>
            <a:r>
              <a:rPr lang="fr-FR" sz="1000" dirty="0" smtClean="0">
                <a:latin typeface="+mj-lt"/>
              </a:rPr>
              <a:t>, contribuant à </a:t>
            </a:r>
            <a:r>
              <a:rPr lang="fr-FR" sz="1000" dirty="0" smtClean="0"/>
              <a:t>une </a:t>
            </a:r>
            <a:r>
              <a:rPr lang="fr-FR" sz="1000" dirty="0"/>
              <a:t>bonne préparation des territoires face aux risques en montagne et contribuer à diminuer la vulnérabilité des personnes et des </a:t>
            </a:r>
            <a:r>
              <a:rPr lang="fr-FR" sz="1000" dirty="0" smtClean="0"/>
              <a:t>biens.</a:t>
            </a:r>
            <a:endParaRPr lang="fr-FR" sz="10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23728" y="162975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Marianne-ExtraBold" panose="02000000000000000000" pitchFamily="50" charset="0"/>
              </a:rPr>
              <a:t>Appui aux </a:t>
            </a:r>
            <a:r>
              <a:rPr lang="fr-FR" b="1" dirty="0" smtClean="0">
                <a:solidFill>
                  <a:srgbClr val="008E7E"/>
                </a:solidFill>
                <a:latin typeface="Marianne-ExtraBold" panose="02000000000000000000" pitchFamily="50" charset="0"/>
              </a:rPr>
              <a:t>collectivités de </a:t>
            </a:r>
            <a:r>
              <a:rPr lang="fr-FR" b="1" dirty="0">
                <a:solidFill>
                  <a:srgbClr val="008E7E"/>
                </a:solidFill>
                <a:latin typeface="Marianne-ExtraBold" panose="02000000000000000000" pitchFamily="50" charset="0"/>
              </a:rPr>
              <a:t>montagne </a:t>
            </a:r>
            <a:r>
              <a:rPr lang="fr-FR" b="1" dirty="0">
                <a:solidFill>
                  <a:srgbClr val="000000"/>
                </a:solidFill>
                <a:latin typeface="Marianne-ExtraBold" panose="02000000000000000000" pitchFamily="50" charset="0"/>
              </a:rPr>
              <a:t>soumises</a:t>
            </a:r>
          </a:p>
          <a:p>
            <a:r>
              <a:rPr lang="fr-FR" b="1" dirty="0">
                <a:latin typeface="Marianne-ExtraBold" panose="02000000000000000000" pitchFamily="50" charset="0"/>
              </a:rPr>
              <a:t>à des risques émergents</a:t>
            </a:r>
            <a:endParaRPr lang="fr-FR" dirty="0"/>
          </a:p>
        </p:txBody>
      </p:sp>
      <p:sp>
        <p:nvSpPr>
          <p:cNvPr id="5" name="Espace réservé du pied de page 7"/>
          <p:cNvSpPr/>
          <p:nvPr/>
        </p:nvSpPr>
        <p:spPr>
          <a:xfrm>
            <a:off x="360000" y="4783680"/>
            <a:ext cx="5902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r>
              <a:rPr lang="fr-FR" sz="800" dirty="0"/>
              <a:t>Présentation du fonds vert 27-01-2023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4172" b="2221"/>
          <a:stretch/>
        </p:blipFill>
        <p:spPr>
          <a:xfrm>
            <a:off x="7812360" y="123478"/>
            <a:ext cx="1255540" cy="47162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23528" y="2058332"/>
            <a:ext cx="5832648" cy="263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fr-FR" sz="1000" b="1" dirty="0" smtClean="0">
                <a:solidFill>
                  <a:srgbClr val="008E7E"/>
                </a:solidFill>
              </a:rPr>
              <a:t>Les projets concernés : </a:t>
            </a:r>
            <a:r>
              <a:rPr lang="fr-FR" sz="1000" dirty="0" smtClean="0"/>
              <a:t>le Fonds vert peut financer les actions suivantes :</a:t>
            </a:r>
          </a:p>
          <a:p>
            <a:pPr marL="171450" lvl="0" indent="-171450">
              <a:lnSpc>
                <a:spcPct val="105000"/>
              </a:lnSpc>
              <a:buFontTx/>
              <a:buChar char="-"/>
            </a:pPr>
            <a:r>
              <a:rPr lang="fr-FR" sz="1000" dirty="0" smtClean="0"/>
              <a:t>les opérations consistant à </a:t>
            </a:r>
            <a:r>
              <a:rPr lang="fr-FR" sz="1000" b="1" dirty="0" smtClean="0"/>
              <a:t>améliorer la connaissance</a:t>
            </a:r>
          </a:p>
          <a:p>
            <a:pPr marL="171450" lvl="0" indent="-171450">
              <a:lnSpc>
                <a:spcPct val="105000"/>
              </a:lnSpc>
              <a:buFontTx/>
              <a:buChar char="-"/>
            </a:pPr>
            <a:r>
              <a:rPr lang="fr-FR" sz="1000" dirty="0" smtClean="0"/>
              <a:t>les opérations destinées à </a:t>
            </a:r>
            <a:r>
              <a:rPr lang="fr-FR" sz="1000" b="1" dirty="0" smtClean="0"/>
              <a:t>suivre l’évolution d’un aléa naturel </a:t>
            </a:r>
            <a:r>
              <a:rPr lang="fr-FR" sz="1000" dirty="0" smtClean="0"/>
              <a:t>sur un site de montagne ou de haute montagne pouvant menacer un territoire urbanisé</a:t>
            </a:r>
          </a:p>
          <a:p>
            <a:pPr marL="171450" lvl="0" indent="-171450">
              <a:lnSpc>
                <a:spcPct val="105000"/>
              </a:lnSpc>
              <a:buFontTx/>
              <a:buChar char="-"/>
            </a:pPr>
            <a:r>
              <a:rPr lang="fr-FR" sz="1000" dirty="0" smtClean="0"/>
              <a:t>la mise en place de </a:t>
            </a:r>
            <a:r>
              <a:rPr lang="fr-FR" sz="1000" b="1" dirty="0" smtClean="0"/>
              <a:t>mesures de prévention et/ou de protection</a:t>
            </a:r>
            <a:r>
              <a:rPr lang="fr-FR" sz="1000" dirty="0" smtClean="0"/>
              <a:t>, en priorité des territoires urbanisés (par exemple des vidanges de lac glaciaires instables)</a:t>
            </a:r>
          </a:p>
          <a:p>
            <a:pPr marL="171450" lvl="0" indent="-171450">
              <a:lnSpc>
                <a:spcPct val="105000"/>
              </a:lnSpc>
              <a:buFontTx/>
              <a:buChar char="-"/>
            </a:pPr>
            <a:endParaRPr lang="fr-FR" sz="1000" dirty="0" smtClean="0"/>
          </a:p>
          <a:p>
            <a:r>
              <a:rPr lang="fr-FR" sz="1000" dirty="0" smtClean="0">
                <a:sym typeface="Wingdings 3" panose="05040102010807070707" pitchFamily="18" charset="2"/>
              </a:rPr>
              <a:t> </a:t>
            </a:r>
            <a:r>
              <a:rPr lang="fr-FR" sz="1000" b="1" dirty="0" smtClean="0"/>
              <a:t>Critères d’éligibilité </a:t>
            </a:r>
            <a:r>
              <a:rPr lang="fr-FR" sz="1000" dirty="0" smtClean="0"/>
              <a:t>:  	</a:t>
            </a:r>
          </a:p>
          <a:p>
            <a:pPr marL="171450" indent="-171450">
              <a:buFontTx/>
              <a:buChar char="-"/>
            </a:pPr>
            <a:r>
              <a:rPr lang="fr-FR" sz="1000" dirty="0" smtClean="0"/>
              <a:t>importance des enjeux susceptibles d’être impactés en cas de survenance de l’évènement redouté</a:t>
            </a:r>
          </a:p>
          <a:p>
            <a:pPr marL="171450" indent="-171450">
              <a:buFontTx/>
              <a:buChar char="-"/>
            </a:pPr>
            <a:r>
              <a:rPr lang="fr-FR" sz="1000" dirty="0" smtClean="0"/>
              <a:t>adéquation de l’opération d’acquisition de connaissances pour prévenir efficacement le risque ou pour mettre en sécurité les populations</a:t>
            </a:r>
          </a:p>
          <a:p>
            <a:pPr marL="171450" indent="-171450">
              <a:buFontTx/>
              <a:buChar char="-"/>
            </a:pPr>
            <a:r>
              <a:rPr lang="fr-FR" sz="1000" dirty="0" smtClean="0"/>
              <a:t>pertinence des actions de prévention et de protection prévues</a:t>
            </a:r>
          </a:p>
          <a:p>
            <a:pPr marL="171450" indent="-171450">
              <a:buFontTx/>
              <a:buChar char="-"/>
            </a:pPr>
            <a:endParaRPr lang="fr-FR" sz="1000" dirty="0" smtClean="0"/>
          </a:p>
          <a:p>
            <a:r>
              <a:rPr lang="fr-FR" sz="1000" dirty="0" smtClean="0"/>
              <a:t>Une commune non couverte par un plan de prévention des risques naturels est</a:t>
            </a:r>
            <a:br>
              <a:rPr lang="fr-FR" sz="1000" dirty="0" smtClean="0"/>
            </a:br>
            <a:r>
              <a:rPr lang="fr-FR" sz="1000" dirty="0" smtClean="0"/>
              <a:t>éligible à la mesure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228184" y="2058332"/>
            <a:ext cx="25922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rgbClr val="008E7E"/>
                </a:solidFill>
              </a:rPr>
              <a:t>Les porteurs de projet éligibles :</a:t>
            </a:r>
          </a:p>
          <a:p>
            <a:pPr>
              <a:lnSpc>
                <a:spcPct val="105000"/>
              </a:lnSpc>
            </a:pPr>
            <a:r>
              <a:rPr lang="fr-FR" sz="1000" dirty="0"/>
              <a:t>collectivités territoriales de montagne  </a:t>
            </a:r>
            <a:r>
              <a:rPr lang="fr-FR" sz="1000" dirty="0" smtClean="0"/>
              <a:t>(ou </a:t>
            </a:r>
            <a:r>
              <a:rPr lang="fr-FR" sz="1000" dirty="0"/>
              <a:t>leur </a:t>
            </a:r>
            <a:r>
              <a:rPr lang="fr-FR" sz="1000" dirty="0" smtClean="0"/>
              <a:t>groupement) compétentes </a:t>
            </a:r>
            <a:r>
              <a:rPr lang="fr-FR" sz="1000" dirty="0"/>
              <a:t>en matière de prévention des risques naturels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40" y="123478"/>
            <a:ext cx="684000" cy="704854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6228184" y="3201098"/>
            <a:ext cx="27395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rgbClr val="008E7E"/>
                </a:solidFill>
              </a:rPr>
              <a:t>Les critères de hiérarchisation possibles :</a:t>
            </a:r>
          </a:p>
          <a:p>
            <a:r>
              <a:rPr lang="fr-FR" sz="1000" dirty="0"/>
              <a:t>-  </a:t>
            </a:r>
            <a:r>
              <a:rPr lang="fr-FR" sz="1000" dirty="0" smtClean="0"/>
              <a:t>projets relatifs </a:t>
            </a:r>
            <a:r>
              <a:rPr lang="fr-FR" sz="1000" dirty="0"/>
              <a:t>à la prévention des risques d’origines glaciaire et périglaciaire </a:t>
            </a:r>
            <a:r>
              <a:rPr lang="fr-FR" sz="1000" dirty="0" smtClean="0"/>
              <a:t>- projets destinés </a:t>
            </a:r>
            <a:r>
              <a:rPr lang="fr-FR" sz="1000" dirty="0"/>
              <a:t>à prévenir les aléas pouvant menacer des zones </a:t>
            </a:r>
            <a:r>
              <a:rPr lang="fr-FR" sz="1000" dirty="0" smtClean="0"/>
              <a:t>habitées</a:t>
            </a:r>
            <a:endParaRPr lang="fr-FR" sz="1000" dirty="0"/>
          </a:p>
          <a:p>
            <a:r>
              <a:rPr lang="fr-FR" sz="1000" dirty="0" smtClean="0"/>
              <a:t>- projets portés </a:t>
            </a:r>
            <a:r>
              <a:rPr lang="fr-FR" sz="1000" dirty="0"/>
              <a:t>par des collectivités à faibles </a:t>
            </a:r>
            <a:r>
              <a:rPr lang="fr-FR" sz="1000" dirty="0" smtClean="0"/>
              <a:t>ressources</a:t>
            </a:r>
            <a:endParaRPr lang="fr-FR" sz="1000" dirty="0"/>
          </a:p>
        </p:txBody>
      </p:sp>
      <p:sp>
        <p:nvSpPr>
          <p:cNvPr id="14" name="ZoneTexte 13"/>
          <p:cNvSpPr txBox="1"/>
          <p:nvPr/>
        </p:nvSpPr>
        <p:spPr>
          <a:xfrm>
            <a:off x="7155640" y="915566"/>
            <a:ext cx="144717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259B8A"/>
                </a:solidFill>
              </a:rPr>
              <a:t>-65%</a:t>
            </a:r>
          </a:p>
          <a:p>
            <a:r>
              <a:rPr lang="fr-FR" sz="800" dirty="0" smtClean="0"/>
              <a:t>de perte entre </a:t>
            </a:r>
            <a:r>
              <a:rPr lang="fr-FR" sz="800" dirty="0"/>
              <a:t>1924 et 2021,</a:t>
            </a:r>
            <a:br>
              <a:rPr lang="fr-FR" sz="800" dirty="0"/>
            </a:br>
            <a:r>
              <a:rPr lang="fr-FR" sz="800" dirty="0"/>
              <a:t>le glacier pyrénéen</a:t>
            </a:r>
            <a:br>
              <a:rPr lang="fr-FR" sz="800" dirty="0"/>
            </a:br>
            <a:r>
              <a:rPr lang="fr-FR" sz="800" dirty="0"/>
              <a:t>d’</a:t>
            </a:r>
            <a:r>
              <a:rPr lang="fr-FR" sz="800" dirty="0" err="1"/>
              <a:t>Ossoue</a:t>
            </a:r>
            <a:r>
              <a:rPr lang="fr-FR" sz="800" dirty="0"/>
              <a:t> s’est raccourci</a:t>
            </a:r>
            <a:br>
              <a:rPr lang="fr-FR" sz="800" dirty="0"/>
            </a:br>
            <a:r>
              <a:rPr lang="fr-FR" sz="800" dirty="0"/>
              <a:t>de 630 </a:t>
            </a:r>
            <a:r>
              <a:rPr lang="fr-FR" sz="800" dirty="0" smtClean="0"/>
              <a:t>m</a:t>
            </a:r>
            <a:endParaRPr lang="fr-FR" sz="800" dirty="0">
              <a:latin typeface="+mj-lt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226" y="915566"/>
            <a:ext cx="1629714" cy="932699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6276604" y="4675957"/>
            <a:ext cx="2543868" cy="2192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800" dirty="0" smtClean="0">
                <a:hlinkClick r:id="rId5"/>
              </a:rPr>
              <a:t>Accédez au cahier d’accompagnement dédié</a:t>
            </a:r>
            <a:endParaRPr lang="fr-FR" sz="800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709" y="4002681"/>
            <a:ext cx="960279" cy="96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1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re 6"/>
          <p:cNvSpPr/>
          <p:nvPr/>
        </p:nvSpPr>
        <p:spPr>
          <a:xfrm>
            <a:off x="1208983" y="195486"/>
            <a:ext cx="6424920" cy="71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endParaRPr lang="fr-FR" sz="2550" b="1" strike="noStrike" spc="-1" dirty="0" smtClean="0">
              <a:solidFill>
                <a:srgbClr val="000000"/>
              </a:solidFill>
              <a:latin typeface="Marianne"/>
              <a:ea typeface="DejaVu Sans"/>
            </a:endParaRPr>
          </a:p>
        </p:txBody>
      </p:sp>
      <p:sp>
        <p:nvSpPr>
          <p:cNvPr id="232" name="Espace réservé du texte 2"/>
          <p:cNvSpPr/>
          <p:nvPr/>
        </p:nvSpPr>
        <p:spPr>
          <a:xfrm>
            <a:off x="755576" y="1629262"/>
            <a:ext cx="4392488" cy="26642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1440">
              <a:lnSpc>
                <a:spcPct val="120000"/>
              </a:lnSpc>
              <a:spcAft>
                <a:spcPts val="601"/>
              </a:spcAft>
              <a:buClr>
                <a:srgbClr val="000000"/>
              </a:buClr>
            </a:pPr>
            <a:r>
              <a:rPr lang="fr-FR" sz="1100" b="1" spc="-1" dirty="0" smtClean="0">
                <a:solidFill>
                  <a:srgbClr val="5699A2"/>
                </a:solidFill>
                <a:latin typeface="+mj-lt"/>
                <a:ea typeface="DejaVu Sans"/>
              </a:rPr>
              <a:t>2</a:t>
            </a:r>
            <a:r>
              <a:rPr lang="fr-FR" sz="1100" b="1" spc="-1" dirty="0">
                <a:solidFill>
                  <a:srgbClr val="5699A2"/>
                </a:solidFill>
                <a:latin typeface="+mj-lt"/>
                <a:ea typeface="DejaVu Sans"/>
              </a:rPr>
              <a:t> </a:t>
            </a:r>
            <a:r>
              <a:rPr lang="fr-FR" sz="1100" b="1" spc="-1" dirty="0" smtClean="0">
                <a:solidFill>
                  <a:srgbClr val="5699A2"/>
                </a:solidFill>
                <a:latin typeface="+mj-lt"/>
                <a:ea typeface="DejaVu Sans"/>
              </a:rPr>
              <a:t>milliards </a:t>
            </a:r>
            <a:r>
              <a:rPr lang="fr-FR" sz="1100" b="1" strike="noStrike" spc="-1" dirty="0" smtClean="0">
                <a:solidFill>
                  <a:srgbClr val="5699A2"/>
                </a:solidFill>
                <a:latin typeface="+mj-lt"/>
                <a:ea typeface="DejaVu Sans"/>
              </a:rPr>
              <a:t>d’euros </a:t>
            </a:r>
            <a:r>
              <a:rPr lang="fr-FR" sz="1100" strike="noStrike" spc="-1" dirty="0" smtClean="0">
                <a:solidFill>
                  <a:srgbClr val="000000"/>
                </a:solidFill>
                <a:latin typeface="+mj-lt"/>
                <a:ea typeface="DejaVu Sans"/>
              </a:rPr>
              <a:t>de</a:t>
            </a:r>
            <a:r>
              <a:rPr lang="fr-FR" sz="1100" b="1" strike="noStrike" spc="-1" dirty="0" smtClean="0">
                <a:solidFill>
                  <a:srgbClr val="000000"/>
                </a:solidFill>
                <a:latin typeface="+mj-lt"/>
                <a:ea typeface="DejaVu Sans"/>
              </a:rPr>
              <a:t> </a:t>
            </a:r>
            <a:r>
              <a:rPr lang="fr-FR" sz="1100" b="1" strike="noStrike" spc="-1" dirty="0" smtClean="0">
                <a:solidFill>
                  <a:srgbClr val="5699A2"/>
                </a:solidFill>
                <a:latin typeface="+mj-lt"/>
                <a:ea typeface="DejaVu Sans"/>
              </a:rPr>
              <a:t>crédits déconcentrés aux préfets </a:t>
            </a:r>
            <a:r>
              <a:rPr lang="fr-FR" sz="1100" strike="noStrike" spc="-1" dirty="0" smtClean="0">
                <a:solidFill>
                  <a:srgbClr val="000000"/>
                </a:solidFill>
                <a:latin typeface="+mj-lt"/>
                <a:ea typeface="DejaVu Sans"/>
              </a:rPr>
              <a:t>pour soutenir les projets des collectivités et de leurs partenaires publics ou privés</a:t>
            </a:r>
          </a:p>
          <a:p>
            <a:pPr marL="1440">
              <a:lnSpc>
                <a:spcPct val="120000"/>
              </a:lnSpc>
              <a:spcAft>
                <a:spcPts val="601"/>
              </a:spcAft>
              <a:buClr>
                <a:srgbClr val="000000"/>
              </a:buClr>
            </a:pPr>
            <a:r>
              <a:rPr lang="fr-FR" sz="1100" b="1" spc="-1" dirty="0">
                <a:solidFill>
                  <a:srgbClr val="5699A2"/>
                </a:solidFill>
                <a:latin typeface="+mj-lt"/>
                <a:ea typeface="DejaVu Sans"/>
              </a:rPr>
              <a:t>3 </a:t>
            </a:r>
            <a:r>
              <a:rPr lang="fr-FR" sz="1100" b="1" spc="-1" dirty="0" smtClean="0">
                <a:solidFill>
                  <a:srgbClr val="5699A2"/>
                </a:solidFill>
                <a:latin typeface="+mj-lt"/>
                <a:ea typeface="DejaVu Sans"/>
              </a:rPr>
              <a:t>axes </a:t>
            </a:r>
            <a:r>
              <a:rPr lang="fr-FR" sz="1100" spc="-1" dirty="0" smtClean="0">
                <a:solidFill>
                  <a:srgbClr val="000000"/>
                </a:solidFill>
                <a:latin typeface="+mj-lt"/>
                <a:ea typeface="DejaVu Sans"/>
              </a:rPr>
              <a:t>déclinés en </a:t>
            </a:r>
            <a:r>
              <a:rPr lang="fr-FR" sz="1100" b="1" spc="-1" dirty="0" smtClean="0">
                <a:solidFill>
                  <a:srgbClr val="5699A2"/>
                </a:solidFill>
                <a:latin typeface="+mj-lt"/>
                <a:ea typeface="DejaVu Sans"/>
              </a:rPr>
              <a:t>13 mesures</a:t>
            </a:r>
          </a:p>
          <a:p>
            <a:pPr marL="630090" lvl="1" indent="-1714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fr-FR" sz="1100" dirty="0" smtClean="0">
                <a:latin typeface="+mj-lt"/>
                <a:ea typeface="DejaVu Sans"/>
              </a:rPr>
              <a:t>performance environnementale</a:t>
            </a:r>
          </a:p>
          <a:p>
            <a:pPr marL="630090" lvl="1" indent="-1714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fr-FR" sz="1100" dirty="0" smtClean="0">
                <a:latin typeface="+mj-lt"/>
                <a:ea typeface="DejaVu Sans"/>
              </a:rPr>
              <a:t>adaptation </a:t>
            </a:r>
            <a:r>
              <a:rPr lang="fr-FR" sz="1100" dirty="0">
                <a:latin typeface="+mj-lt"/>
                <a:ea typeface="DejaVu Sans"/>
              </a:rPr>
              <a:t>du territoire au changement climatique </a:t>
            </a:r>
          </a:p>
          <a:p>
            <a:pPr marL="630090" lvl="1" indent="-1714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fr-FR" sz="1100" dirty="0">
                <a:latin typeface="+mj-lt"/>
                <a:ea typeface="DejaVu Sans"/>
              </a:rPr>
              <a:t>amélioration du cadre de </a:t>
            </a:r>
            <a:r>
              <a:rPr lang="fr-FR" sz="1100" dirty="0" smtClean="0">
                <a:latin typeface="+mj-lt"/>
                <a:ea typeface="DejaVu Sans"/>
              </a:rPr>
              <a:t>vie</a:t>
            </a:r>
          </a:p>
          <a:p>
            <a:pPr marL="630090" lvl="1" indent="-17145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fr-FR" sz="1100" dirty="0" smtClean="0">
              <a:solidFill>
                <a:schemeClr val="accent1">
                  <a:lumMod val="90000"/>
                  <a:lumOff val="10000"/>
                </a:schemeClr>
              </a:solidFill>
              <a:latin typeface="+mj-lt"/>
              <a:ea typeface="DejaVu Sans"/>
            </a:endParaRPr>
          </a:p>
          <a:p>
            <a:pPr marL="1440">
              <a:lnSpc>
                <a:spcPct val="120000"/>
              </a:lnSpc>
              <a:spcAft>
                <a:spcPts val="601"/>
              </a:spcAft>
              <a:buClr>
                <a:srgbClr val="000000"/>
              </a:buClr>
            </a:pPr>
            <a:r>
              <a:rPr lang="fr-FR" sz="1100" b="1" dirty="0" smtClean="0">
                <a:solidFill>
                  <a:srgbClr val="5699A2"/>
                </a:solidFill>
                <a:ea typeface="DejaVu Sans"/>
              </a:rPr>
              <a:t>1 mesure transverse </a:t>
            </a:r>
            <a:r>
              <a:rPr lang="fr-FR" sz="1100" dirty="0" smtClean="0">
                <a:ea typeface="DejaVu Sans"/>
              </a:rPr>
              <a:t>pour un </a:t>
            </a:r>
            <a:r>
              <a:rPr lang="fr-FR" sz="1100" dirty="0">
                <a:ea typeface="DejaVu Sans"/>
              </a:rPr>
              <a:t>accompagnement adapté avec un </a:t>
            </a:r>
            <a:r>
              <a:rPr lang="fr-FR" sz="1100" b="1" dirty="0">
                <a:solidFill>
                  <a:srgbClr val="5699A2"/>
                </a:solidFill>
                <a:ea typeface="DejaVu Sans"/>
              </a:rPr>
              <a:t>soutien en ingénierie </a:t>
            </a:r>
            <a:r>
              <a:rPr lang="fr-FR" sz="1100" dirty="0" smtClean="0">
                <a:ea typeface="DejaVu Sans"/>
              </a:rPr>
              <a:t>(animation, planification)</a:t>
            </a:r>
            <a:endParaRPr lang="fr-FR" sz="1100" dirty="0" smtClean="0">
              <a:latin typeface="+mj-lt"/>
              <a:ea typeface="DejaVu Sans"/>
            </a:endParaRPr>
          </a:p>
          <a:p>
            <a:pPr marL="1440">
              <a:lnSpc>
                <a:spcPct val="120000"/>
              </a:lnSpc>
              <a:spcAft>
                <a:spcPts val="601"/>
              </a:spcAft>
              <a:buClr>
                <a:srgbClr val="000000"/>
              </a:buClr>
            </a:pPr>
            <a:r>
              <a:rPr lang="fr-FR" sz="1100" dirty="0" smtClean="0">
                <a:latin typeface="+mj-lt"/>
                <a:ea typeface="DejaVu Sans"/>
              </a:rPr>
              <a:t>Une </a:t>
            </a:r>
            <a:r>
              <a:rPr lang="fr-FR" sz="1100" dirty="0">
                <a:latin typeface="+mj-lt"/>
                <a:ea typeface="DejaVu Sans"/>
              </a:rPr>
              <a:t>simplicité d’accès aux </a:t>
            </a:r>
            <a:r>
              <a:rPr lang="fr-FR" sz="1100" dirty="0" smtClean="0">
                <a:latin typeface="+mj-lt"/>
                <a:ea typeface="DejaVu Sans"/>
              </a:rPr>
              <a:t>financements du Fonds vert : aides disponibles sur </a:t>
            </a:r>
            <a:r>
              <a:rPr lang="fr-FR" sz="1100" b="1" dirty="0" smtClean="0">
                <a:solidFill>
                  <a:srgbClr val="5699A2"/>
                </a:solidFill>
                <a:latin typeface="+mj-lt"/>
              </a:rPr>
              <a:t>Aides-Territoires</a:t>
            </a:r>
            <a:r>
              <a:rPr lang="fr-FR" sz="1100" dirty="0" smtClean="0">
                <a:latin typeface="+mj-lt"/>
              </a:rPr>
              <a:t> avec les liens pour accéder aux formulaires </a:t>
            </a:r>
            <a:r>
              <a:rPr lang="fr-FR" sz="1100" b="1" dirty="0" smtClean="0">
                <a:solidFill>
                  <a:srgbClr val="5699A2"/>
                </a:solidFill>
                <a:latin typeface="+mj-lt"/>
              </a:rPr>
              <a:t>Démarches simplifiées </a:t>
            </a:r>
            <a:r>
              <a:rPr lang="fr-FR" sz="1100" dirty="0" smtClean="0">
                <a:latin typeface="+mj-lt"/>
              </a:rPr>
              <a:t>pour saisir </a:t>
            </a:r>
            <a:r>
              <a:rPr lang="fr-FR" sz="1100" dirty="0">
                <a:latin typeface="+mj-lt"/>
              </a:rPr>
              <a:t>sa demande </a:t>
            </a:r>
            <a:r>
              <a:rPr lang="fr-FR" sz="1100" dirty="0" smtClean="0">
                <a:latin typeface="+mj-lt"/>
              </a:rPr>
              <a:t>d’aide et </a:t>
            </a:r>
            <a:r>
              <a:rPr lang="fr-FR" sz="1100" dirty="0">
                <a:latin typeface="+mj-lt"/>
              </a:rPr>
              <a:t>suivre l’instruction de son </a:t>
            </a:r>
            <a:r>
              <a:rPr lang="fr-FR" sz="1100" dirty="0" smtClean="0">
                <a:latin typeface="+mj-lt"/>
              </a:rPr>
              <a:t>dossier</a:t>
            </a:r>
            <a:endParaRPr lang="fr-FR" sz="1100" dirty="0">
              <a:latin typeface="+mj-lt"/>
              <a:ea typeface="DejaVu Sans"/>
            </a:endParaRPr>
          </a:p>
          <a:p>
            <a:pPr marL="1440">
              <a:lnSpc>
                <a:spcPct val="120000"/>
              </a:lnSpc>
              <a:spcAft>
                <a:spcPts val="601"/>
              </a:spcAft>
              <a:buClr>
                <a:srgbClr val="000000"/>
              </a:buClr>
            </a:pPr>
            <a:r>
              <a:rPr lang="fr-FR" sz="1100" spc="-1" dirty="0" smtClean="0">
                <a:solidFill>
                  <a:srgbClr val="000000"/>
                </a:solidFill>
                <a:latin typeface="+mj-lt"/>
                <a:ea typeface="DejaVu Sans"/>
              </a:rPr>
              <a:t>Un </a:t>
            </a:r>
            <a:r>
              <a:rPr lang="fr-FR" sz="1100" b="1" spc="-1" dirty="0" smtClean="0">
                <a:solidFill>
                  <a:srgbClr val="5699A2"/>
                </a:solidFill>
                <a:latin typeface="+mj-lt"/>
                <a:ea typeface="DejaVu Sans"/>
              </a:rPr>
              <a:t>objectif</a:t>
            </a:r>
            <a:r>
              <a:rPr lang="fr-FR" sz="1100" spc="-1" dirty="0" smtClean="0">
                <a:solidFill>
                  <a:srgbClr val="000000"/>
                </a:solidFill>
                <a:latin typeface="+mj-lt"/>
                <a:ea typeface="DejaVu Sans"/>
              </a:rPr>
              <a:t> :  démarrer un maximum de projets dès 2023</a:t>
            </a:r>
            <a:r>
              <a:rPr lang="fr-FR" sz="1100" b="1" spc="-1" dirty="0">
                <a:solidFill>
                  <a:srgbClr val="000000"/>
                </a:solidFill>
                <a:latin typeface="+mj-lt"/>
                <a:ea typeface="DejaVu Sans"/>
              </a:rPr>
              <a:t> </a:t>
            </a:r>
            <a:r>
              <a:rPr lang="fr-FR" sz="1100" spc="-1" dirty="0" smtClean="0">
                <a:solidFill>
                  <a:srgbClr val="000000"/>
                </a:solidFill>
                <a:latin typeface="+mj-lt"/>
                <a:ea typeface="DejaVu Sans"/>
              </a:rPr>
              <a:t>avec l’ambition que </a:t>
            </a:r>
            <a:r>
              <a:rPr lang="fr-FR" sz="1100" spc="-1" dirty="0" smtClean="0">
                <a:latin typeface="+mj-lt"/>
                <a:ea typeface="DejaVu Sans"/>
              </a:rPr>
              <a:t>chaque projet se traduira en termes </a:t>
            </a:r>
            <a:r>
              <a:rPr lang="fr-FR" sz="1100" spc="-1" dirty="0">
                <a:latin typeface="+mj-lt"/>
                <a:ea typeface="DejaVu Sans"/>
              </a:rPr>
              <a:t>d’</a:t>
            </a:r>
            <a:r>
              <a:rPr lang="fr-FR" sz="1100" b="1" spc="-1" dirty="0">
                <a:solidFill>
                  <a:srgbClr val="5699A2"/>
                </a:solidFill>
                <a:latin typeface="+mj-lt"/>
                <a:ea typeface="DejaVu Sans"/>
              </a:rPr>
              <a:t>impact </a:t>
            </a:r>
            <a:r>
              <a:rPr lang="fr-FR" sz="1100" b="1" spc="-1" dirty="0" smtClean="0">
                <a:solidFill>
                  <a:srgbClr val="5699A2"/>
                </a:solidFill>
                <a:latin typeface="+mj-lt"/>
                <a:ea typeface="DejaVu Sans"/>
              </a:rPr>
              <a:t>environnemental</a:t>
            </a:r>
          </a:p>
          <a:p>
            <a:pPr marL="172890" indent="-171450">
              <a:lnSpc>
                <a:spcPct val="120000"/>
              </a:lnSpc>
              <a:spcAft>
                <a:spcPts val="601"/>
              </a:spcAft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fr-FR" sz="1100" b="1" strike="noStrike" spc="-1" dirty="0" smtClean="0">
              <a:solidFill>
                <a:srgbClr val="000000"/>
              </a:solidFill>
              <a:latin typeface="+mj-lt"/>
              <a:ea typeface="DejaVu Sans"/>
            </a:endParaRPr>
          </a:p>
        </p:txBody>
      </p:sp>
      <p:sp>
        <p:nvSpPr>
          <p:cNvPr id="233" name="Espace réservé du pied de page 7"/>
          <p:cNvSpPr/>
          <p:nvPr/>
        </p:nvSpPr>
        <p:spPr>
          <a:xfrm>
            <a:off x="360000" y="4783680"/>
            <a:ext cx="5902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r>
              <a:rPr lang="fr-FR" sz="800" dirty="0"/>
              <a:t>Présentation du fonds vert 27-01-2023</a:t>
            </a:r>
          </a:p>
        </p:txBody>
      </p:sp>
      <p:sp>
        <p:nvSpPr>
          <p:cNvPr id="234" name="Espace réservé du numéro de diapositive 1"/>
          <p:cNvSpPr/>
          <p:nvPr/>
        </p:nvSpPr>
        <p:spPr>
          <a:xfrm>
            <a:off x="6264000" y="4783680"/>
            <a:ext cx="1348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E67B17DE-6B9D-498D-92E3-80CF9F62C240}" type="slidenum">
              <a:rPr lang="fr-FR" sz="750" b="1" strike="noStrike" spc="-1">
                <a:solidFill>
                  <a:srgbClr val="000000"/>
                </a:solidFill>
                <a:latin typeface="Marianne"/>
                <a:ea typeface="DejaVu Sans"/>
              </a:rPr>
              <a:t>2</a:t>
            </a:fld>
            <a:endParaRPr lang="fr-FR" sz="750" b="0" strike="noStrike" spc="-1">
              <a:latin typeface="Arial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4172" b="2221"/>
          <a:stretch/>
        </p:blipFill>
        <p:spPr>
          <a:xfrm>
            <a:off x="7812360" y="123478"/>
            <a:ext cx="1255540" cy="4716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7" y="987574"/>
            <a:ext cx="310209" cy="29082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7" y="1688730"/>
            <a:ext cx="310209" cy="29082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640969"/>
            <a:ext cx="310209" cy="29082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7" y="3120602"/>
            <a:ext cx="310209" cy="29082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7" y="3990932"/>
            <a:ext cx="310209" cy="2908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08983" y="123478"/>
            <a:ext cx="65313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" algn="ctr">
              <a:spcAft>
                <a:spcPts val="601"/>
              </a:spcAft>
              <a:buClr>
                <a:srgbClr val="000000"/>
              </a:buClr>
            </a:pPr>
            <a:r>
              <a:rPr lang="fr-FR" sz="2000" b="1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Un fonds pour accélérer la transition écologique dans les territoires</a:t>
            </a:r>
            <a:endParaRPr lang="fr-FR" sz="20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892919"/>
            <a:ext cx="3240360" cy="374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7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39752" y="915566"/>
            <a:ext cx="47525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000" b="1" dirty="0" smtClean="0">
                <a:solidFill>
                  <a:srgbClr val="008E7E"/>
                </a:solidFill>
              </a:rPr>
              <a:t>L’ambition écologique : </a:t>
            </a:r>
            <a:r>
              <a:rPr lang="fr-FR" sz="1000" dirty="0" smtClean="0">
                <a:latin typeface="+mj-lt"/>
              </a:rPr>
              <a:t>il s’agit d’</a:t>
            </a:r>
            <a:r>
              <a:rPr lang="fr-FR" sz="1000" b="1" dirty="0" smtClean="0">
                <a:latin typeface="+mj-lt"/>
              </a:rPr>
              <a:t>améliorer </a:t>
            </a:r>
            <a:r>
              <a:rPr lang="fr-FR" sz="1000" b="1" dirty="0">
                <a:latin typeface="+mj-lt"/>
              </a:rPr>
              <a:t>la protection des territoires situés à l’interface entre massifs boisés ou végétalisés et zones bâties</a:t>
            </a:r>
            <a:r>
              <a:rPr lang="fr-FR" sz="1000" dirty="0">
                <a:latin typeface="+mj-lt"/>
              </a:rPr>
              <a:t>, où naissent 80 % des feux. </a:t>
            </a:r>
            <a:r>
              <a:rPr lang="fr-FR" sz="1000" dirty="0" smtClean="0">
                <a:latin typeface="+mj-lt"/>
              </a:rPr>
              <a:t>Les </a:t>
            </a:r>
            <a:r>
              <a:rPr lang="fr-FR" sz="1000" dirty="0">
                <a:latin typeface="+mj-lt"/>
              </a:rPr>
              <a:t>projets financés permettront une meilleure préparation des territoires et une meilleure protection des personnes et des biens contre les incendies de forêt et de végétation.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123728" y="162975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Marianne-ExtraBold" panose="02000000000000000000" pitchFamily="50" charset="0"/>
              </a:rPr>
              <a:t>Prévention des </a:t>
            </a:r>
            <a:r>
              <a:rPr lang="fr-FR" b="1" dirty="0" smtClean="0">
                <a:solidFill>
                  <a:srgbClr val="000000"/>
                </a:solidFill>
                <a:latin typeface="Marianne-ExtraBold" panose="02000000000000000000" pitchFamily="50" charset="0"/>
              </a:rPr>
              <a:t>risques </a:t>
            </a:r>
            <a:r>
              <a:rPr lang="fr-FR" b="1" dirty="0" smtClean="0">
                <a:solidFill>
                  <a:srgbClr val="008E7E"/>
                </a:solidFill>
                <a:latin typeface="Marianne-ExtraBold" panose="02000000000000000000" pitchFamily="50" charset="0"/>
              </a:rPr>
              <a:t>d’incendies </a:t>
            </a:r>
            <a:r>
              <a:rPr lang="fr-FR" b="1" dirty="0">
                <a:solidFill>
                  <a:srgbClr val="008E7E"/>
                </a:solidFill>
                <a:latin typeface="Marianne-ExtraBold" panose="02000000000000000000" pitchFamily="50" charset="0"/>
              </a:rPr>
              <a:t>de </a:t>
            </a:r>
            <a:r>
              <a:rPr lang="fr-FR" b="1" dirty="0" smtClean="0">
                <a:solidFill>
                  <a:srgbClr val="008E7E"/>
                </a:solidFill>
                <a:latin typeface="Marianne-ExtraBold" panose="02000000000000000000" pitchFamily="50" charset="0"/>
              </a:rPr>
              <a:t>forêt et de végétation</a:t>
            </a:r>
            <a:endParaRPr lang="fr-FR" dirty="0"/>
          </a:p>
        </p:txBody>
      </p:sp>
      <p:sp>
        <p:nvSpPr>
          <p:cNvPr id="5" name="Espace réservé du pied de page 7"/>
          <p:cNvSpPr/>
          <p:nvPr/>
        </p:nvSpPr>
        <p:spPr>
          <a:xfrm>
            <a:off x="360000" y="4783680"/>
            <a:ext cx="5902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r>
              <a:rPr lang="fr-FR" sz="800" dirty="0"/>
              <a:t>Présentation du fonds vert 27-01-2023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4172" b="2221"/>
          <a:stretch/>
        </p:blipFill>
        <p:spPr>
          <a:xfrm>
            <a:off x="7812360" y="123478"/>
            <a:ext cx="1255540" cy="47162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23528" y="2058332"/>
            <a:ext cx="5832648" cy="2854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fr-FR" sz="1000" b="1" dirty="0" smtClean="0">
                <a:solidFill>
                  <a:srgbClr val="008E7E"/>
                </a:solidFill>
              </a:rPr>
              <a:t>Les projets concernés : </a:t>
            </a:r>
            <a:r>
              <a:rPr lang="fr-FR" sz="1000" dirty="0" smtClean="0"/>
              <a:t>le Fonds vert peut financer les actions suivantes :</a:t>
            </a:r>
          </a:p>
          <a:p>
            <a:pPr marL="171450" lvl="0" indent="-171450">
              <a:lnSpc>
                <a:spcPct val="105000"/>
              </a:lnSpc>
              <a:buFontTx/>
              <a:buChar char="-"/>
            </a:pPr>
            <a:r>
              <a:rPr lang="fr-FR" sz="1000" dirty="0" smtClean="0"/>
              <a:t>protection </a:t>
            </a:r>
            <a:r>
              <a:rPr lang="fr-FR" sz="1000" dirty="0"/>
              <a:t>et défense des zones déjà urbanisées contre les incendies</a:t>
            </a:r>
          </a:p>
          <a:p>
            <a:pPr marL="171450" lvl="0" indent="-171450">
              <a:lnSpc>
                <a:spcPct val="105000"/>
              </a:lnSpc>
              <a:buFontTx/>
              <a:buChar char="-"/>
            </a:pPr>
            <a:r>
              <a:rPr lang="fr-FR" sz="1000" dirty="0" smtClean="0"/>
              <a:t>réduction </a:t>
            </a:r>
            <a:r>
              <a:rPr lang="fr-FR" sz="1000" dirty="0"/>
              <a:t>de la vulnérabilité de constructions et d’équipements nécessaires à la gestion de crise</a:t>
            </a:r>
          </a:p>
          <a:p>
            <a:pPr marL="171450" lvl="0" indent="-171450">
              <a:lnSpc>
                <a:spcPct val="105000"/>
              </a:lnSpc>
              <a:buFontTx/>
              <a:buChar char="-"/>
            </a:pPr>
            <a:r>
              <a:rPr lang="fr-FR" sz="1000" dirty="0" smtClean="0"/>
              <a:t>aménagement </a:t>
            </a:r>
            <a:r>
              <a:rPr lang="fr-FR" sz="1000" dirty="0"/>
              <a:t>de la forêt aux abords des zones urbanisées</a:t>
            </a:r>
          </a:p>
          <a:p>
            <a:pPr marL="171450" lvl="0" indent="-171450">
              <a:lnSpc>
                <a:spcPct val="105000"/>
              </a:lnSpc>
              <a:buFontTx/>
              <a:buChar char="-"/>
            </a:pPr>
            <a:r>
              <a:rPr lang="fr-FR" sz="1000" dirty="0" smtClean="0"/>
              <a:t>mise </a:t>
            </a:r>
            <a:r>
              <a:rPr lang="fr-FR" sz="1000" dirty="0"/>
              <a:t>en œuvre des obligations légales de débroussaillement</a:t>
            </a:r>
          </a:p>
          <a:p>
            <a:pPr marL="171450" lvl="0" indent="-171450">
              <a:lnSpc>
                <a:spcPct val="105000"/>
              </a:lnSpc>
              <a:buFontTx/>
              <a:buChar char="-"/>
            </a:pPr>
            <a:r>
              <a:rPr lang="fr-FR" sz="1000" dirty="0" smtClean="0"/>
              <a:t>détection </a:t>
            </a:r>
            <a:r>
              <a:rPr lang="fr-FR" sz="1000" dirty="0"/>
              <a:t>précoce des départs de feux, surveillance</a:t>
            </a:r>
          </a:p>
          <a:p>
            <a:pPr marL="171450" lvl="0" indent="-171450">
              <a:lnSpc>
                <a:spcPct val="105000"/>
              </a:lnSpc>
              <a:buFontTx/>
              <a:buChar char="-"/>
            </a:pPr>
            <a:r>
              <a:rPr lang="fr-FR" sz="1000" dirty="0" smtClean="0"/>
              <a:t>connaissance</a:t>
            </a:r>
            <a:r>
              <a:rPr lang="fr-FR" sz="1000" dirty="0"/>
              <a:t>, information préventive et développement de la culture du risque</a:t>
            </a:r>
          </a:p>
          <a:p>
            <a:pPr marL="171450" lvl="0" indent="-171450">
              <a:lnSpc>
                <a:spcPct val="105000"/>
              </a:lnSpc>
              <a:buFontTx/>
              <a:buChar char="-"/>
            </a:pPr>
            <a:endParaRPr lang="fr-FR" sz="1000" dirty="0"/>
          </a:p>
          <a:p>
            <a:r>
              <a:rPr lang="fr-FR" sz="1000" dirty="0" smtClean="0">
                <a:sym typeface="Wingdings 3" panose="05040102010807070707" pitchFamily="18" charset="2"/>
              </a:rPr>
              <a:t> </a:t>
            </a:r>
            <a:r>
              <a:rPr lang="fr-FR" sz="1000" b="1" dirty="0" smtClean="0"/>
              <a:t>Critères </a:t>
            </a:r>
            <a:r>
              <a:rPr lang="fr-FR" sz="1000" b="1" dirty="0"/>
              <a:t>d’éligibilité </a:t>
            </a:r>
            <a:r>
              <a:rPr lang="fr-FR" sz="1000" dirty="0"/>
              <a:t>: </a:t>
            </a:r>
            <a:r>
              <a:rPr lang="fr-FR" sz="1000" dirty="0" smtClean="0"/>
              <a:t>les projets </a:t>
            </a:r>
            <a:r>
              <a:rPr lang="fr-FR" sz="1000" dirty="0"/>
              <a:t>devront être suffisamment matures (notamment la maîtrise du foncier, lorsque cela est pertinent</a:t>
            </a:r>
            <a:r>
              <a:rPr lang="fr-FR" sz="1000" dirty="0" smtClean="0"/>
              <a:t>)</a:t>
            </a:r>
          </a:p>
          <a:p>
            <a:endParaRPr lang="fr-FR" sz="1000" dirty="0"/>
          </a:p>
          <a:p>
            <a:pPr lvl="0">
              <a:lnSpc>
                <a:spcPct val="105000"/>
              </a:lnSpc>
            </a:pPr>
            <a:endParaRPr lang="fr-FR" sz="1000" dirty="0"/>
          </a:p>
          <a:p>
            <a:pPr>
              <a:spcAft>
                <a:spcPts val="300"/>
              </a:spcAft>
            </a:pPr>
            <a:endParaRPr lang="fr-FR" sz="1000" dirty="0" smtClean="0"/>
          </a:p>
          <a:p>
            <a:endParaRPr lang="fr-FR" sz="1000" dirty="0" smtClean="0">
              <a:sym typeface="Wingdings 3" panose="05040102010807070707" pitchFamily="18" charset="2"/>
            </a:endParaRPr>
          </a:p>
          <a:p>
            <a:endParaRPr lang="fr-FR" sz="1000" dirty="0"/>
          </a:p>
          <a:p>
            <a:endParaRPr lang="fr-FR" sz="1000" dirty="0" smtClean="0"/>
          </a:p>
        </p:txBody>
      </p:sp>
      <p:sp>
        <p:nvSpPr>
          <p:cNvPr id="13" name="ZoneTexte 12"/>
          <p:cNvSpPr txBox="1"/>
          <p:nvPr/>
        </p:nvSpPr>
        <p:spPr>
          <a:xfrm>
            <a:off x="6228184" y="2058332"/>
            <a:ext cx="2592288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rgbClr val="008E7E"/>
                </a:solidFill>
              </a:rPr>
              <a:t>Les porteurs de projet éligibles :</a:t>
            </a:r>
          </a:p>
          <a:p>
            <a:pPr>
              <a:lnSpc>
                <a:spcPct val="105000"/>
              </a:lnSpc>
            </a:pPr>
            <a:r>
              <a:rPr lang="fr-FR" sz="1000" dirty="0" smtClean="0"/>
              <a:t>- collectivités territoriales</a:t>
            </a:r>
            <a:endParaRPr lang="fr-FR" sz="1000" dirty="0"/>
          </a:p>
          <a:p>
            <a:pPr>
              <a:lnSpc>
                <a:spcPct val="105000"/>
              </a:lnSpc>
            </a:pPr>
            <a:r>
              <a:rPr lang="fr-FR" sz="1000" dirty="0" smtClean="0"/>
              <a:t>- EPCI</a:t>
            </a:r>
          </a:p>
          <a:p>
            <a:pPr>
              <a:lnSpc>
                <a:spcPct val="105000"/>
              </a:lnSpc>
            </a:pPr>
            <a:r>
              <a:rPr lang="fr-FR" sz="1000" dirty="0" smtClean="0"/>
              <a:t>- associations </a:t>
            </a:r>
            <a:r>
              <a:rPr lang="fr-FR" sz="1000" dirty="0"/>
              <a:t>syndicales autorisées comportant au moins une </a:t>
            </a:r>
            <a:r>
              <a:rPr lang="fr-FR" sz="1000" dirty="0" smtClean="0"/>
              <a:t>commune</a:t>
            </a:r>
          </a:p>
          <a:p>
            <a:pPr>
              <a:lnSpc>
                <a:spcPct val="105000"/>
              </a:lnSpc>
            </a:pPr>
            <a:r>
              <a:rPr lang="fr-FR" sz="1000" dirty="0" smtClean="0"/>
              <a:t>- SDIS</a:t>
            </a:r>
            <a:endParaRPr lang="fr-FR" sz="1000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40" y="123478"/>
            <a:ext cx="684000" cy="704854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6228184" y="3201098"/>
            <a:ext cx="2739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rgbClr val="008E7E"/>
                </a:solidFill>
              </a:rPr>
              <a:t>Les critères de hiérarchisation possibles :</a:t>
            </a:r>
          </a:p>
          <a:p>
            <a:r>
              <a:rPr lang="fr-FR" sz="1000" dirty="0"/>
              <a:t>Une grille de hiérarchisation des projets par type d’action figure en annexe du cahier d’accompagnement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638" y="915566"/>
            <a:ext cx="1836000" cy="986879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6334568" y="4675958"/>
            <a:ext cx="2427268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800" dirty="0" smtClean="0">
                <a:hlinkClick r:id="rId5"/>
              </a:rPr>
              <a:t>Accédez au cahier d’accompagnement dédié</a:t>
            </a:r>
            <a:endParaRPr lang="fr-FR" sz="800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276" y="4059350"/>
            <a:ext cx="886676" cy="886676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7164288" y="915566"/>
            <a:ext cx="129614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259B8A"/>
                </a:solidFill>
              </a:rPr>
              <a:t>72 </a:t>
            </a:r>
            <a:r>
              <a:rPr lang="fr-FR" b="1" dirty="0" smtClean="0">
                <a:solidFill>
                  <a:srgbClr val="259B8A"/>
                </a:solidFill>
              </a:rPr>
              <a:t>000</a:t>
            </a:r>
          </a:p>
          <a:p>
            <a:r>
              <a:rPr lang="fr-FR" sz="800" dirty="0"/>
              <a:t>h</a:t>
            </a:r>
            <a:r>
              <a:rPr lang="fr-FR" sz="800" dirty="0" smtClean="0"/>
              <a:t>ectares ont </a:t>
            </a:r>
            <a:r>
              <a:rPr lang="fr-FR" sz="800" dirty="0"/>
              <a:t>brûlé</a:t>
            </a:r>
            <a:br>
              <a:rPr lang="fr-FR" sz="800" dirty="0"/>
            </a:br>
            <a:r>
              <a:rPr lang="fr-FR" sz="800" dirty="0"/>
              <a:t>en France entre </a:t>
            </a:r>
            <a:r>
              <a:rPr lang="fr-FR" sz="800" dirty="0" smtClean="0"/>
              <a:t>janvier et </a:t>
            </a:r>
          </a:p>
          <a:p>
            <a:r>
              <a:rPr lang="fr-FR" sz="800" dirty="0" smtClean="0"/>
              <a:t>novembre </a:t>
            </a:r>
            <a:r>
              <a:rPr lang="fr-FR" sz="800" dirty="0"/>
              <a:t>2022</a:t>
            </a:r>
            <a:br>
              <a:rPr lang="fr-FR" sz="800" dirty="0"/>
            </a:br>
            <a:endParaRPr lang="fr-FR" sz="800" dirty="0">
              <a:latin typeface="+mj-lt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915566"/>
            <a:ext cx="1836000" cy="98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0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35696" y="912569"/>
            <a:ext cx="52565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000" b="1" dirty="0" smtClean="0">
                <a:solidFill>
                  <a:srgbClr val="008E7E"/>
                </a:solidFill>
              </a:rPr>
              <a:t>L’ambition écologique : </a:t>
            </a:r>
            <a:r>
              <a:rPr lang="fr-FR" sz="1000" dirty="0">
                <a:latin typeface="+mj-lt"/>
              </a:rPr>
              <a:t>le </a:t>
            </a:r>
            <a:r>
              <a:rPr lang="fr-FR" sz="1000" dirty="0" smtClean="0">
                <a:latin typeface="+mj-lt"/>
              </a:rPr>
              <a:t>Fonds </a:t>
            </a:r>
            <a:r>
              <a:rPr lang="fr-FR" sz="1000" dirty="0">
                <a:latin typeface="+mj-lt"/>
              </a:rPr>
              <a:t>vert permet d’accompagner les collectivités pour réduire la vulnérabilité de leurs bâtiments en cas d’événement météorologique </a:t>
            </a:r>
            <a:r>
              <a:rPr lang="fr-FR" sz="1000" dirty="0" smtClean="0">
                <a:latin typeface="+mj-lt"/>
              </a:rPr>
              <a:t>extrême, pour préserver </a:t>
            </a:r>
            <a:r>
              <a:rPr lang="fr-FR" sz="1000" dirty="0">
                <a:latin typeface="+mj-lt"/>
              </a:rPr>
              <a:t>des vies </a:t>
            </a:r>
            <a:r>
              <a:rPr lang="fr-FR" sz="1000" dirty="0" smtClean="0">
                <a:latin typeface="+mj-lt"/>
              </a:rPr>
              <a:t>humaines, assurer </a:t>
            </a:r>
            <a:r>
              <a:rPr lang="fr-FR" sz="1000" dirty="0">
                <a:latin typeface="+mj-lt"/>
              </a:rPr>
              <a:t>une utilisation raisonnée des ressources nécessaires à la construction des </a:t>
            </a:r>
            <a:r>
              <a:rPr lang="fr-FR" sz="1000" dirty="0" smtClean="0">
                <a:latin typeface="+mj-lt"/>
              </a:rPr>
              <a:t>bâtiments </a:t>
            </a:r>
            <a:r>
              <a:rPr lang="fr-FR" sz="1000" dirty="0">
                <a:latin typeface="+mj-lt"/>
              </a:rPr>
              <a:t>et de limiter les dégâts et pollutions induits par un </a:t>
            </a:r>
            <a:r>
              <a:rPr lang="fr-FR" sz="1000" dirty="0" smtClean="0">
                <a:latin typeface="+mj-lt"/>
              </a:rPr>
              <a:t>cyclone. Le financement </a:t>
            </a:r>
            <a:r>
              <a:rPr lang="fr-FR" sz="1000" dirty="0">
                <a:latin typeface="+mj-lt"/>
              </a:rPr>
              <a:t>de l’action par le fonds vert doit permettre de </a:t>
            </a:r>
            <a:r>
              <a:rPr lang="fr-FR" sz="1000" b="1" dirty="0">
                <a:latin typeface="+mj-lt"/>
              </a:rPr>
              <a:t>renforcer ou construire au moins un bâtiment résistant aux vents cycloniques au bénéfice de la collectivité concernée et de ses habitants.</a:t>
            </a:r>
          </a:p>
        </p:txBody>
      </p:sp>
      <p:sp>
        <p:nvSpPr>
          <p:cNvPr id="4" name="Rectangle 3"/>
          <p:cNvSpPr/>
          <p:nvPr/>
        </p:nvSpPr>
        <p:spPr>
          <a:xfrm>
            <a:off x="2123728" y="162975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Marianne-ExtraBold" panose="02000000000000000000" pitchFamily="50" charset="0"/>
              </a:rPr>
              <a:t>Renforcer la </a:t>
            </a:r>
            <a:r>
              <a:rPr lang="fr-FR" b="1" dirty="0" smtClean="0">
                <a:solidFill>
                  <a:srgbClr val="000000"/>
                </a:solidFill>
                <a:latin typeface="Marianne-ExtraBold" panose="02000000000000000000" pitchFamily="50" charset="0"/>
              </a:rPr>
              <a:t>protection des </a:t>
            </a:r>
            <a:r>
              <a:rPr lang="fr-FR" b="1" dirty="0">
                <a:latin typeface="Marianne-ExtraBold" panose="02000000000000000000" pitchFamily="50" charset="0"/>
              </a:rPr>
              <a:t>bâtiments </a:t>
            </a:r>
            <a:r>
              <a:rPr lang="fr-FR" b="1" dirty="0" smtClean="0">
                <a:latin typeface="Marianne-ExtraBold" panose="02000000000000000000" pitchFamily="50" charset="0"/>
              </a:rPr>
              <a:t>contre </a:t>
            </a:r>
            <a:r>
              <a:rPr lang="fr-FR" b="1" dirty="0">
                <a:latin typeface="Marianne-ExtraBold" panose="02000000000000000000" pitchFamily="50" charset="0"/>
              </a:rPr>
              <a:t>les </a:t>
            </a:r>
            <a:r>
              <a:rPr lang="fr-FR" b="1" dirty="0">
                <a:solidFill>
                  <a:srgbClr val="008E7E"/>
                </a:solidFill>
                <a:latin typeface="Marianne-ExtraBold" panose="02000000000000000000" pitchFamily="50" charset="0"/>
              </a:rPr>
              <a:t>vents cycloniques</a:t>
            </a:r>
            <a:endParaRPr lang="fr-FR" dirty="0"/>
          </a:p>
        </p:txBody>
      </p:sp>
      <p:sp>
        <p:nvSpPr>
          <p:cNvPr id="5" name="Espace réservé du pied de page 7"/>
          <p:cNvSpPr/>
          <p:nvPr/>
        </p:nvSpPr>
        <p:spPr>
          <a:xfrm>
            <a:off x="360000" y="4783680"/>
            <a:ext cx="5902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r>
              <a:rPr lang="fr-FR" sz="800" dirty="0"/>
              <a:t>Présentation du fonds vert 27-01-2023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4172" b="2221"/>
          <a:stretch/>
        </p:blipFill>
        <p:spPr>
          <a:xfrm>
            <a:off x="7812360" y="123478"/>
            <a:ext cx="1255540" cy="47162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23528" y="2139702"/>
            <a:ext cx="583264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fr-FR" sz="1000" b="1" dirty="0" smtClean="0">
                <a:solidFill>
                  <a:srgbClr val="008E7E"/>
                </a:solidFill>
              </a:rPr>
              <a:t>Les projets concernés : </a:t>
            </a:r>
            <a:r>
              <a:rPr lang="fr-FR" sz="1000" dirty="0" smtClean="0"/>
              <a:t>le Fonds vert peut financer les projets de :</a:t>
            </a:r>
          </a:p>
          <a:p>
            <a:pPr marL="171450" lvl="0" indent="-171450">
              <a:lnSpc>
                <a:spcPct val="105000"/>
              </a:lnSpc>
              <a:buFontTx/>
              <a:buChar char="-"/>
            </a:pPr>
            <a:r>
              <a:rPr lang="fr-FR" sz="1000" dirty="0" smtClean="0"/>
              <a:t>réhabilitation </a:t>
            </a:r>
            <a:r>
              <a:rPr lang="fr-FR" sz="1000" dirty="0"/>
              <a:t>lourde </a:t>
            </a:r>
            <a:r>
              <a:rPr lang="fr-FR" sz="1000" dirty="0" smtClean="0"/>
              <a:t>ou </a:t>
            </a:r>
            <a:r>
              <a:rPr lang="fr-FR" sz="1000" dirty="0"/>
              <a:t>reconstruction complète d’un bâtiment </a:t>
            </a:r>
            <a:r>
              <a:rPr lang="fr-FR" sz="1000" dirty="0" smtClean="0"/>
              <a:t>existant</a:t>
            </a:r>
          </a:p>
          <a:p>
            <a:pPr marL="171450" lvl="0" indent="-171450">
              <a:lnSpc>
                <a:spcPct val="105000"/>
              </a:lnSpc>
              <a:buFontTx/>
              <a:buChar char="-"/>
            </a:pPr>
            <a:r>
              <a:rPr lang="fr-FR" sz="1000" dirty="0" smtClean="0"/>
              <a:t>une </a:t>
            </a:r>
            <a:r>
              <a:rPr lang="fr-FR" sz="1000" dirty="0"/>
              <a:t>modification ciblée portant uniquement sur le renforcement des éléments les plus fragiles du bâtiment (toiture et ouvrants</a:t>
            </a:r>
            <a:r>
              <a:rPr lang="fr-FR" sz="1000" dirty="0" smtClean="0"/>
              <a:t>)</a:t>
            </a:r>
          </a:p>
          <a:p>
            <a:pPr marL="171450" lvl="0" indent="-171450">
              <a:lnSpc>
                <a:spcPct val="105000"/>
              </a:lnSpc>
              <a:buFontTx/>
              <a:buChar char="-"/>
            </a:pPr>
            <a:r>
              <a:rPr lang="fr-FR" sz="1000" dirty="0" smtClean="0"/>
              <a:t>une </a:t>
            </a:r>
            <a:r>
              <a:rPr lang="fr-FR" sz="1000" dirty="0"/>
              <a:t>construction neuve ex </a:t>
            </a:r>
            <a:r>
              <a:rPr lang="fr-FR" sz="1000" dirty="0" smtClean="0"/>
              <a:t>nihilo</a:t>
            </a:r>
            <a:endParaRPr lang="fr-FR" sz="1000" dirty="0"/>
          </a:p>
          <a:p>
            <a:pPr marL="171450" lvl="0" indent="-171450">
              <a:lnSpc>
                <a:spcPct val="105000"/>
              </a:lnSpc>
              <a:buFontTx/>
              <a:buChar char="-"/>
            </a:pPr>
            <a:endParaRPr lang="fr-FR" sz="1000" dirty="0"/>
          </a:p>
          <a:p>
            <a:r>
              <a:rPr lang="fr-FR" sz="1000" dirty="0" smtClean="0">
                <a:sym typeface="Wingdings 3" panose="05040102010807070707" pitchFamily="18" charset="2"/>
              </a:rPr>
              <a:t> </a:t>
            </a:r>
            <a:r>
              <a:rPr lang="fr-FR" sz="1000" b="1" dirty="0" smtClean="0"/>
              <a:t>Critères </a:t>
            </a:r>
            <a:r>
              <a:rPr lang="fr-FR" sz="1000" b="1" dirty="0"/>
              <a:t>d’éligibilité </a:t>
            </a:r>
            <a:r>
              <a:rPr lang="fr-FR" sz="1000" dirty="0"/>
              <a:t>: </a:t>
            </a:r>
            <a:r>
              <a:rPr lang="fr-FR" sz="1000" dirty="0" smtClean="0"/>
              <a:t>en </a:t>
            </a:r>
            <a:r>
              <a:rPr lang="fr-FR" sz="1000" dirty="0"/>
              <a:t>l’absence de règlementation </a:t>
            </a:r>
            <a:r>
              <a:rPr lang="fr-FR" sz="1000" dirty="0" err="1"/>
              <a:t>paracyclonique</a:t>
            </a:r>
            <a:r>
              <a:rPr lang="fr-FR" sz="1000" dirty="0"/>
              <a:t> existante à ce jour, les dispositions prises pour assurer la protection </a:t>
            </a:r>
            <a:r>
              <a:rPr lang="fr-FR" sz="1000" dirty="0" err="1"/>
              <a:t>paracyclonique</a:t>
            </a:r>
            <a:r>
              <a:rPr lang="fr-FR" sz="1000" dirty="0"/>
              <a:t> des bâtiments devront être conformes aux préconisations formulées dans les guides de bonnes pratiques pour la réhabilitation et la construction de l’habitat dans les zones de risque cyclonique  et/ou à l’</a:t>
            </a:r>
            <a:r>
              <a:rPr lang="fr-FR" sz="1000" dirty="0" err="1"/>
              <a:t>Eurocode</a:t>
            </a:r>
            <a:r>
              <a:rPr lang="fr-FR" sz="1000" dirty="0"/>
              <a:t> 1-4.</a:t>
            </a:r>
          </a:p>
          <a:p>
            <a:endParaRPr lang="fr-FR" sz="1000" dirty="0"/>
          </a:p>
          <a:p>
            <a:pPr lvl="0">
              <a:lnSpc>
                <a:spcPct val="105000"/>
              </a:lnSpc>
            </a:pPr>
            <a:endParaRPr lang="fr-FR" sz="1000" dirty="0"/>
          </a:p>
          <a:p>
            <a:pPr>
              <a:spcAft>
                <a:spcPts val="300"/>
              </a:spcAft>
            </a:pPr>
            <a:endParaRPr lang="fr-FR" sz="1000" dirty="0" smtClean="0"/>
          </a:p>
          <a:p>
            <a:endParaRPr lang="fr-FR" sz="1000" dirty="0" smtClean="0">
              <a:sym typeface="Wingdings 3" panose="05040102010807070707" pitchFamily="18" charset="2"/>
            </a:endParaRPr>
          </a:p>
          <a:p>
            <a:endParaRPr lang="fr-FR" sz="1000" dirty="0"/>
          </a:p>
          <a:p>
            <a:endParaRPr lang="fr-FR" sz="1000" dirty="0" smtClean="0"/>
          </a:p>
        </p:txBody>
      </p:sp>
      <p:sp>
        <p:nvSpPr>
          <p:cNvPr id="13" name="ZoneTexte 12"/>
          <p:cNvSpPr txBox="1"/>
          <p:nvPr/>
        </p:nvSpPr>
        <p:spPr>
          <a:xfrm>
            <a:off x="297412" y="4036795"/>
            <a:ext cx="4777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fr-FR" sz="1000" b="1" dirty="0" smtClean="0">
                <a:solidFill>
                  <a:srgbClr val="008E7E"/>
                </a:solidFill>
              </a:rPr>
              <a:t>Les porteurs de projet éligibles :</a:t>
            </a:r>
          </a:p>
          <a:p>
            <a:pPr>
              <a:lnSpc>
                <a:spcPct val="105000"/>
              </a:lnSpc>
            </a:pPr>
            <a:r>
              <a:rPr lang="fr-FR" sz="1000" dirty="0" smtClean="0"/>
              <a:t>- territoires concernés : Mayotte</a:t>
            </a:r>
            <a:r>
              <a:rPr lang="fr-FR" sz="1000" dirty="0"/>
              <a:t>, La Réunion, Guadeloupe, Martinique, Saint-Martin et </a:t>
            </a:r>
            <a:r>
              <a:rPr lang="fr-FR" sz="1000" dirty="0" smtClean="0"/>
              <a:t>Saint-Barthélemy</a:t>
            </a:r>
          </a:p>
          <a:p>
            <a:pPr>
              <a:lnSpc>
                <a:spcPct val="105000"/>
              </a:lnSpc>
            </a:pPr>
            <a:r>
              <a:rPr lang="fr-FR" sz="1000" dirty="0" smtClean="0"/>
              <a:t>- porteurs de projet : commune, DROM, COM</a:t>
            </a:r>
            <a:endParaRPr lang="fr-FR" sz="1000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40" y="123478"/>
            <a:ext cx="684000" cy="704854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6228184" y="2139702"/>
            <a:ext cx="273954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rgbClr val="008E7E"/>
                </a:solidFill>
              </a:rPr>
              <a:t>Les critères de hiérarchisation possibles :</a:t>
            </a:r>
          </a:p>
          <a:p>
            <a:r>
              <a:rPr lang="fr-FR" sz="1000" dirty="0" smtClean="0"/>
              <a:t>- bâtiments </a:t>
            </a:r>
            <a:r>
              <a:rPr lang="fr-FR" sz="1000" dirty="0"/>
              <a:t>destinés à assurer la continuité des territoires en cas de </a:t>
            </a:r>
            <a:r>
              <a:rPr lang="fr-FR" sz="1000" dirty="0" smtClean="0"/>
              <a:t>crise</a:t>
            </a:r>
          </a:p>
          <a:p>
            <a:r>
              <a:rPr lang="fr-FR" sz="1000" dirty="0" smtClean="0"/>
              <a:t>- bâtiments </a:t>
            </a:r>
            <a:r>
              <a:rPr lang="fr-FR" sz="1000" dirty="0"/>
              <a:t>d’hébergement d’urgence pouvant accueillir lors d’un événement cyclonique les populations devant quitter ou ne pouvant rejoindre leur </a:t>
            </a:r>
            <a:r>
              <a:rPr lang="fr-FR" sz="1000" dirty="0" smtClean="0"/>
              <a:t>logement</a:t>
            </a:r>
          </a:p>
          <a:p>
            <a:r>
              <a:rPr lang="fr-FR" sz="1000" dirty="0" smtClean="0"/>
              <a:t>- adéquation </a:t>
            </a:r>
            <a:r>
              <a:rPr lang="fr-FR" sz="1000" dirty="0"/>
              <a:t>du programme de travaux envisagés au guide des bonnes pratiques pour la réhabilitation et la construction de bâtiments dans une zone soumise au risque </a:t>
            </a:r>
            <a:r>
              <a:rPr lang="fr-FR" sz="1000" dirty="0" smtClean="0"/>
              <a:t>cyclonique</a:t>
            </a:r>
            <a:endParaRPr lang="fr-FR" sz="1000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4"/>
          <a:srcRect b="8377"/>
          <a:stretch/>
        </p:blipFill>
        <p:spPr>
          <a:xfrm>
            <a:off x="395536" y="912569"/>
            <a:ext cx="1231007" cy="1227133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7164288" y="912569"/>
            <a:ext cx="165618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259B8A"/>
                </a:solidFill>
              </a:rPr>
              <a:t>2 Md€</a:t>
            </a:r>
          </a:p>
          <a:p>
            <a:r>
              <a:rPr lang="fr-FR" sz="800" dirty="0" smtClean="0"/>
              <a:t>de dégâts évalués</a:t>
            </a:r>
            <a:r>
              <a:rPr lang="fr-FR" sz="800" dirty="0"/>
              <a:t> </a:t>
            </a:r>
            <a:r>
              <a:rPr lang="fr-FR" sz="800" dirty="0" smtClean="0"/>
              <a:t>en </a:t>
            </a:r>
            <a:r>
              <a:rPr lang="fr-FR" sz="800" dirty="0" smtClean="0">
                <a:latin typeface="+mj-lt"/>
              </a:rPr>
              <a:t>2017</a:t>
            </a:r>
            <a:r>
              <a:rPr lang="fr-FR" sz="800" dirty="0">
                <a:latin typeface="+mj-lt"/>
              </a:rPr>
              <a:t>, </a:t>
            </a:r>
            <a:endParaRPr lang="fr-FR" sz="800" dirty="0" smtClean="0">
              <a:latin typeface="+mj-lt"/>
            </a:endParaRPr>
          </a:p>
          <a:p>
            <a:r>
              <a:rPr lang="fr-FR" sz="800" dirty="0" smtClean="0">
                <a:latin typeface="+mj-lt"/>
              </a:rPr>
              <a:t>sur </a:t>
            </a:r>
            <a:r>
              <a:rPr lang="fr-FR" sz="800" dirty="0">
                <a:latin typeface="+mj-lt"/>
              </a:rPr>
              <a:t>les îles de</a:t>
            </a:r>
            <a:br>
              <a:rPr lang="fr-FR" sz="800" dirty="0">
                <a:latin typeface="+mj-lt"/>
              </a:rPr>
            </a:br>
            <a:r>
              <a:rPr lang="fr-FR" sz="800" dirty="0">
                <a:latin typeface="+mj-lt"/>
              </a:rPr>
              <a:t>Saint-Martin et Saint-</a:t>
            </a:r>
            <a:br>
              <a:rPr lang="fr-FR" sz="800" dirty="0">
                <a:latin typeface="+mj-lt"/>
              </a:rPr>
            </a:br>
            <a:r>
              <a:rPr lang="fr-FR" sz="800" dirty="0">
                <a:latin typeface="+mj-lt"/>
              </a:rPr>
              <a:t>Barthélemy, aux </a:t>
            </a:r>
            <a:r>
              <a:rPr lang="fr-FR" sz="800" dirty="0" smtClean="0">
                <a:latin typeface="+mj-lt"/>
              </a:rPr>
              <a:t>Antilles, par l’ouragan Irma</a:t>
            </a:r>
            <a:endParaRPr lang="fr-FR" sz="800" dirty="0">
              <a:latin typeface="+mj-lt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56176" y="4659982"/>
            <a:ext cx="266429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800" dirty="0" smtClean="0">
                <a:hlinkClick r:id="rId5"/>
              </a:rPr>
              <a:t>Accédez au cahier d’accompagnement dédié</a:t>
            </a:r>
            <a:endParaRPr lang="fr-FR" sz="8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87" y="4170265"/>
            <a:ext cx="717689" cy="71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9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960876"/>
            <a:ext cx="1040715" cy="10407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39752" y="915566"/>
            <a:ext cx="4752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000" b="1" dirty="0" smtClean="0">
                <a:solidFill>
                  <a:srgbClr val="008E7E"/>
                </a:solidFill>
              </a:rPr>
              <a:t>L’ambition écologique : </a:t>
            </a:r>
            <a:r>
              <a:rPr lang="fr-FR" sz="1000" dirty="0" smtClean="0">
                <a:latin typeface="+mj-lt"/>
              </a:rPr>
              <a:t>les </a:t>
            </a:r>
            <a:r>
              <a:rPr lang="fr-FR" sz="1000" dirty="0">
                <a:latin typeface="+mj-lt"/>
              </a:rPr>
              <a:t>projets financés par le fonds vert doivent permettre de soutenir les collectivités dans la </a:t>
            </a:r>
            <a:r>
              <a:rPr lang="fr-FR" sz="1000" b="1" dirty="0">
                <a:latin typeface="+mj-lt"/>
              </a:rPr>
              <a:t>mise en œuvre d’opérations d’anticipation et d’adaptation aux effets du changement climatique et au recul du trait de côte.</a:t>
            </a:r>
          </a:p>
        </p:txBody>
      </p:sp>
      <p:sp>
        <p:nvSpPr>
          <p:cNvPr id="4" name="Rectangle 3"/>
          <p:cNvSpPr/>
          <p:nvPr/>
        </p:nvSpPr>
        <p:spPr>
          <a:xfrm>
            <a:off x="2123728" y="162975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Marianne-ExtraBold" panose="02000000000000000000" pitchFamily="50" charset="0"/>
              </a:rPr>
              <a:t>Accompagnement </a:t>
            </a:r>
            <a:r>
              <a:rPr lang="fr-FR" b="1" dirty="0" smtClean="0">
                <a:solidFill>
                  <a:srgbClr val="000000"/>
                </a:solidFill>
                <a:latin typeface="Marianne-ExtraBold" panose="02000000000000000000" pitchFamily="50" charset="0"/>
              </a:rPr>
              <a:t>pour l’adaptation </a:t>
            </a:r>
            <a:r>
              <a:rPr lang="fr-FR" b="1" dirty="0">
                <a:solidFill>
                  <a:srgbClr val="000000"/>
                </a:solidFill>
                <a:latin typeface="Marianne-ExtraBold" panose="02000000000000000000" pitchFamily="50" charset="0"/>
              </a:rPr>
              <a:t>des </a:t>
            </a:r>
            <a:r>
              <a:rPr lang="fr-FR" b="1" dirty="0" smtClean="0">
                <a:solidFill>
                  <a:srgbClr val="000000"/>
                </a:solidFill>
                <a:latin typeface="Marianne-ExtraBold" panose="02000000000000000000" pitchFamily="50" charset="0"/>
              </a:rPr>
              <a:t>territoires littoraux </a:t>
            </a:r>
            <a:r>
              <a:rPr lang="fr-FR" b="1" dirty="0">
                <a:solidFill>
                  <a:srgbClr val="000000"/>
                </a:solidFill>
                <a:latin typeface="Marianne-ExtraBold" panose="02000000000000000000" pitchFamily="50" charset="0"/>
              </a:rPr>
              <a:t>au </a:t>
            </a:r>
            <a:r>
              <a:rPr lang="fr-FR" b="1" dirty="0">
                <a:solidFill>
                  <a:srgbClr val="008E7E"/>
                </a:solidFill>
                <a:latin typeface="Marianne-ExtraBold" panose="02000000000000000000" pitchFamily="50" charset="0"/>
              </a:rPr>
              <a:t>recul du trait de côte</a:t>
            </a:r>
            <a:endParaRPr lang="fr-FR" dirty="0">
              <a:solidFill>
                <a:srgbClr val="008E7E"/>
              </a:solidFill>
            </a:endParaRPr>
          </a:p>
        </p:txBody>
      </p:sp>
      <p:sp>
        <p:nvSpPr>
          <p:cNvPr id="5" name="Espace réservé du pied de page 7"/>
          <p:cNvSpPr/>
          <p:nvPr/>
        </p:nvSpPr>
        <p:spPr>
          <a:xfrm>
            <a:off x="360000" y="4783680"/>
            <a:ext cx="5902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r>
              <a:rPr lang="fr-FR" sz="800" dirty="0"/>
              <a:t>Présentation du fonds vert 27-01-2023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4172" b="2221"/>
          <a:stretch/>
        </p:blipFill>
        <p:spPr>
          <a:xfrm>
            <a:off x="7812360" y="123478"/>
            <a:ext cx="1255540" cy="47162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23528" y="1779662"/>
            <a:ext cx="5832648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fr-FR" sz="1000" b="1" dirty="0" smtClean="0">
                <a:solidFill>
                  <a:srgbClr val="008E7E"/>
                </a:solidFill>
              </a:rPr>
              <a:t>Les projets concernés : </a:t>
            </a:r>
            <a:r>
              <a:rPr lang="fr-FR" sz="1000" dirty="0" smtClean="0"/>
              <a:t>le Fonds vert peut financer les actions suivantes :</a:t>
            </a:r>
          </a:p>
          <a:p>
            <a:pPr marL="171450" lvl="0" indent="-171450">
              <a:lnSpc>
                <a:spcPct val="105000"/>
              </a:lnSpc>
              <a:buFontTx/>
              <a:buChar char="-"/>
            </a:pPr>
            <a:r>
              <a:rPr lang="fr-FR" sz="1000" b="1" dirty="0" smtClean="0"/>
              <a:t>cartes </a:t>
            </a:r>
            <a:r>
              <a:rPr lang="fr-FR" sz="1000" b="1" dirty="0"/>
              <a:t>locales de projection du recul du trait de côte</a:t>
            </a:r>
            <a:r>
              <a:rPr lang="fr-FR" sz="1000" dirty="0"/>
              <a:t> aux horizons 30 ans et 30-100 ans que les collectivités doivent réaliser et intégrer dans leur document </a:t>
            </a:r>
            <a:r>
              <a:rPr lang="fr-FR" sz="1000" dirty="0" smtClean="0"/>
              <a:t>d’urbanisme</a:t>
            </a:r>
          </a:p>
          <a:p>
            <a:pPr marL="171450" lvl="0" indent="-171450">
              <a:lnSpc>
                <a:spcPct val="105000"/>
              </a:lnSpc>
              <a:buFontTx/>
              <a:buChar char="-"/>
            </a:pPr>
            <a:r>
              <a:rPr lang="fr-FR" sz="1000" b="1" dirty="0" smtClean="0"/>
              <a:t>actions </a:t>
            </a:r>
            <a:r>
              <a:rPr lang="fr-FR" sz="1000" b="1" dirty="0"/>
              <a:t>de recomposition des territoires</a:t>
            </a:r>
            <a:r>
              <a:rPr lang="fr-FR" sz="1000" dirty="0"/>
              <a:t>, contractualisées avec l’Etat dans le cadre de </a:t>
            </a:r>
            <a:r>
              <a:rPr lang="fr-FR" sz="1000" b="1" dirty="0"/>
              <a:t>projets partenariaux d’aménagement </a:t>
            </a:r>
            <a:r>
              <a:rPr lang="fr-FR" sz="1000" dirty="0"/>
              <a:t>(PPA) engagés sur les territoires littoraux </a:t>
            </a:r>
            <a:r>
              <a:rPr lang="fr-FR" sz="1000" dirty="0" smtClean="0"/>
              <a:t>exposés : 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accompagnement de tout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projet de recomposition, pris au stade pré-opérationnel (études) ou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réalisation</a:t>
            </a:r>
          </a:p>
          <a:p>
            <a:pPr marL="171450" lvl="0" indent="-171450">
              <a:lnSpc>
                <a:spcPct val="105000"/>
              </a:lnSpc>
              <a:buFontTx/>
              <a:buChar char="-"/>
            </a:pPr>
            <a:r>
              <a:rPr lang="fr-FR" sz="1000" b="1" dirty="0" smtClean="0"/>
              <a:t>expérimentations </a:t>
            </a:r>
            <a:r>
              <a:rPr lang="fr-FR" sz="1000" b="1" dirty="0"/>
              <a:t>d’adaptation voire de relocalisation </a:t>
            </a:r>
            <a:r>
              <a:rPr lang="fr-FR" sz="1000" dirty="0"/>
              <a:t>d’équipements d’hôtellerie de plein air (</a:t>
            </a:r>
            <a:r>
              <a:rPr lang="fr-FR" sz="1000" b="1" dirty="0"/>
              <a:t>campings</a:t>
            </a:r>
            <a:r>
              <a:rPr lang="fr-FR" sz="1000" dirty="0" smtClean="0"/>
              <a:t>) :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études et travaux visant à démolir, déplacer et </a:t>
            </a:r>
            <a:r>
              <a:rPr lang="fr-FR" sz="900" dirty="0" err="1">
                <a:solidFill>
                  <a:schemeClr val="bg1">
                    <a:lumMod val="50000"/>
                  </a:schemeClr>
                </a:solidFill>
              </a:rPr>
              <a:t>renaturer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des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infrastructures d’hôtellerie de plein air menacées par l’érosion du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littoral, capitalisation d’opérateurs, acquisition et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travaux de toute nature dans l’objectif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de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confier les infrastructures à un preneur dans le cadre du bail réel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d’adaptation</a:t>
            </a:r>
            <a:b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à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l’érosion côtière (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BRAEC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>
              <a:spcAft>
                <a:spcPts val="300"/>
              </a:spcAft>
            </a:pPr>
            <a:endParaRPr lang="fr-FR" sz="1000" dirty="0" smtClean="0"/>
          </a:p>
          <a:p>
            <a:endParaRPr lang="fr-FR" sz="1000" dirty="0" smtClean="0">
              <a:sym typeface="Wingdings 3" panose="05040102010807070707" pitchFamily="18" charset="2"/>
            </a:endParaRPr>
          </a:p>
          <a:p>
            <a:endParaRPr lang="fr-FR" sz="1000" dirty="0"/>
          </a:p>
          <a:p>
            <a:endParaRPr lang="fr-FR" sz="1000" dirty="0" smtClean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40" y="123478"/>
            <a:ext cx="684000" cy="704854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6228184" y="1779662"/>
            <a:ext cx="2739543" cy="2023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rgbClr val="008E7E"/>
                </a:solidFill>
              </a:rPr>
              <a:t>Les critères de hiérarchisation possibles :</a:t>
            </a:r>
          </a:p>
          <a:p>
            <a:pPr>
              <a:lnSpc>
                <a:spcPct val="105000"/>
              </a:lnSpc>
            </a:pPr>
            <a:r>
              <a:rPr lang="fr-FR" sz="1000" dirty="0" smtClean="0"/>
              <a:t>- cartographie </a:t>
            </a:r>
            <a:r>
              <a:rPr lang="fr-FR" sz="1000" dirty="0"/>
              <a:t>: </a:t>
            </a:r>
            <a:r>
              <a:rPr lang="fr-FR" sz="1000" dirty="0" smtClean="0"/>
              <a:t>projet de toute commune identifiée dans </a:t>
            </a:r>
            <a:r>
              <a:rPr lang="fr-FR" sz="1000" dirty="0"/>
              <a:t>le décret défini par l’article L321-15 code </a:t>
            </a:r>
            <a:r>
              <a:rPr lang="fr-FR" sz="1000" dirty="0" err="1" smtClean="0"/>
              <a:t>env</a:t>
            </a:r>
            <a:endParaRPr lang="fr-FR" sz="1000" dirty="0" smtClean="0"/>
          </a:p>
          <a:p>
            <a:pPr>
              <a:lnSpc>
                <a:spcPct val="105000"/>
              </a:lnSpc>
            </a:pPr>
            <a:r>
              <a:rPr lang="fr-FR" sz="1000" dirty="0" smtClean="0"/>
              <a:t>- PPA </a:t>
            </a:r>
            <a:r>
              <a:rPr lang="fr-FR" sz="1000" dirty="0"/>
              <a:t>: </a:t>
            </a:r>
            <a:r>
              <a:rPr lang="fr-FR" sz="1000" dirty="0" smtClean="0"/>
              <a:t>relocalisation </a:t>
            </a:r>
            <a:r>
              <a:rPr lang="fr-FR" sz="1000" dirty="0"/>
              <a:t>d’équipements publics et de biens de toute </a:t>
            </a:r>
            <a:r>
              <a:rPr lang="fr-FR" sz="1000" dirty="0" smtClean="0"/>
              <a:t>nature, contribution à </a:t>
            </a:r>
            <a:r>
              <a:rPr lang="fr-FR" sz="1000" dirty="0"/>
              <a:t>un développement équilibré et durable du </a:t>
            </a:r>
            <a:r>
              <a:rPr lang="fr-FR" sz="1000" dirty="0" smtClean="0"/>
              <a:t>territoire</a:t>
            </a:r>
          </a:p>
          <a:p>
            <a:pPr>
              <a:lnSpc>
                <a:spcPct val="105000"/>
              </a:lnSpc>
            </a:pPr>
            <a:r>
              <a:rPr lang="fr-FR" sz="1000" dirty="0" smtClean="0"/>
              <a:t>- campings </a:t>
            </a:r>
            <a:r>
              <a:rPr lang="fr-FR" sz="1000" dirty="0"/>
              <a:t>: </a:t>
            </a:r>
            <a:r>
              <a:rPr lang="fr-FR" sz="1000" dirty="0" smtClean="0"/>
              <a:t>opérations </a:t>
            </a:r>
            <a:r>
              <a:rPr lang="fr-FR" sz="1000" dirty="0"/>
              <a:t>de démolition d’infrastructures et de </a:t>
            </a:r>
            <a:r>
              <a:rPr lang="fr-FR" sz="1000" dirty="0" smtClean="0"/>
              <a:t>renaturation, de recomposition </a:t>
            </a:r>
            <a:r>
              <a:rPr lang="fr-FR" sz="1000" dirty="0"/>
              <a:t>et </a:t>
            </a:r>
            <a:r>
              <a:rPr lang="fr-FR" sz="1000" dirty="0" smtClean="0"/>
              <a:t>déplacement, capitalisation, acquisitions BRAEC</a:t>
            </a:r>
            <a:endParaRPr lang="fr-FR" sz="1000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5"/>
          <a:srcRect b="24837"/>
          <a:stretch/>
        </p:blipFill>
        <p:spPr>
          <a:xfrm>
            <a:off x="359736" y="902872"/>
            <a:ext cx="1836000" cy="876790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6320507" y="4659982"/>
            <a:ext cx="264721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800" dirty="0" smtClean="0">
                <a:hlinkClick r:id="rId6"/>
              </a:rPr>
              <a:t>Accédez au cahier d’accompagnement dédié</a:t>
            </a:r>
            <a:endParaRPr lang="fr-FR" sz="800" dirty="0"/>
          </a:p>
        </p:txBody>
      </p:sp>
      <p:sp>
        <p:nvSpPr>
          <p:cNvPr id="26" name="ZoneTexte 25"/>
          <p:cNvSpPr txBox="1"/>
          <p:nvPr/>
        </p:nvSpPr>
        <p:spPr>
          <a:xfrm>
            <a:off x="7164288" y="908596"/>
            <a:ext cx="16561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259B8A"/>
                </a:solidFill>
              </a:rPr>
              <a:t>30 km²</a:t>
            </a:r>
            <a:r>
              <a:rPr lang="fr-FR" sz="1000" dirty="0"/>
              <a:t/>
            </a:r>
            <a:br>
              <a:rPr lang="fr-FR" sz="1000" dirty="0"/>
            </a:br>
            <a:r>
              <a:rPr lang="fr-FR" sz="800" dirty="0"/>
              <a:t>C’est la surface </a:t>
            </a:r>
            <a:r>
              <a:rPr lang="fr-FR" sz="800" dirty="0" smtClean="0"/>
              <a:t>totale perdue </a:t>
            </a:r>
            <a:r>
              <a:rPr lang="fr-FR" sz="800" dirty="0"/>
              <a:t>au </a:t>
            </a:r>
            <a:r>
              <a:rPr lang="fr-FR" sz="800" dirty="0" smtClean="0"/>
              <a:t>niveau des </a:t>
            </a:r>
            <a:r>
              <a:rPr lang="fr-FR" sz="800" dirty="0"/>
              <a:t>secteurs </a:t>
            </a:r>
            <a:r>
              <a:rPr lang="fr-FR" sz="800" dirty="0" smtClean="0"/>
              <a:t>en recul de </a:t>
            </a:r>
            <a:r>
              <a:rPr lang="fr-FR" sz="800" dirty="0"/>
              <a:t>métropole et des</a:t>
            </a:r>
            <a:br>
              <a:rPr lang="fr-FR" sz="800" dirty="0"/>
            </a:br>
            <a:r>
              <a:rPr lang="fr-FR" sz="800" dirty="0" smtClean="0"/>
              <a:t>DROM entre 1960 et 2010</a:t>
            </a:r>
            <a:endParaRPr lang="fr-FR" sz="800" dirty="0">
              <a:latin typeface="+mj-lt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23528" y="3939902"/>
            <a:ext cx="5328592" cy="900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rgbClr val="008E7E"/>
                </a:solidFill>
              </a:rPr>
              <a:t>Les porteurs de projet éligibles :</a:t>
            </a:r>
          </a:p>
          <a:p>
            <a:pPr>
              <a:lnSpc>
                <a:spcPct val="105000"/>
              </a:lnSpc>
            </a:pPr>
            <a:r>
              <a:rPr lang="fr-FR" sz="1000" dirty="0" smtClean="0"/>
              <a:t>- cartographie : communes </a:t>
            </a:r>
            <a:r>
              <a:rPr lang="fr-FR" sz="1000" dirty="0"/>
              <a:t>identifiées dans le </a:t>
            </a:r>
            <a:r>
              <a:rPr lang="fr-FR" sz="1000" dirty="0" smtClean="0"/>
              <a:t>décret </a:t>
            </a:r>
            <a:r>
              <a:rPr lang="fr-FR" sz="1000" dirty="0"/>
              <a:t>défini par l’article L321-15 </a:t>
            </a:r>
            <a:r>
              <a:rPr lang="fr-FR" sz="1000" dirty="0" smtClean="0"/>
              <a:t>code </a:t>
            </a:r>
            <a:r>
              <a:rPr lang="fr-FR" sz="1000" dirty="0" err="1" smtClean="0"/>
              <a:t>env</a:t>
            </a:r>
            <a:r>
              <a:rPr lang="fr-FR" sz="1000" dirty="0" smtClean="0"/>
              <a:t>, EPCI concerné mandaté</a:t>
            </a:r>
            <a:endParaRPr lang="fr-FR" sz="1000" dirty="0"/>
          </a:p>
          <a:p>
            <a:pPr>
              <a:lnSpc>
                <a:spcPct val="105000"/>
              </a:lnSpc>
            </a:pPr>
            <a:r>
              <a:rPr lang="fr-FR" sz="1000" dirty="0" smtClean="0"/>
              <a:t>- PPA : EPCI </a:t>
            </a:r>
            <a:r>
              <a:rPr lang="fr-FR" sz="1000" dirty="0"/>
              <a:t>littoraux dont au moins </a:t>
            </a:r>
            <a:r>
              <a:rPr lang="fr-FR" sz="1000" dirty="0" smtClean="0"/>
              <a:t>1 </a:t>
            </a:r>
            <a:r>
              <a:rPr lang="fr-FR" sz="1000" dirty="0"/>
              <a:t>commune </a:t>
            </a:r>
            <a:r>
              <a:rPr lang="fr-FR" sz="1000" dirty="0" smtClean="0"/>
              <a:t>soumise </a:t>
            </a:r>
            <a:r>
              <a:rPr lang="fr-FR" sz="1000" dirty="0"/>
              <a:t>au phénomène </a:t>
            </a:r>
            <a:r>
              <a:rPr lang="fr-FR" sz="1000" dirty="0" smtClean="0"/>
              <a:t>d’érosion…</a:t>
            </a:r>
          </a:p>
          <a:p>
            <a:pPr>
              <a:lnSpc>
                <a:spcPct val="105000"/>
              </a:lnSpc>
            </a:pPr>
            <a:r>
              <a:rPr lang="fr-FR" sz="1000" dirty="0" smtClean="0"/>
              <a:t>- campings : EPCI</a:t>
            </a:r>
            <a:r>
              <a:rPr lang="fr-FR" sz="1000" dirty="0"/>
              <a:t>, </a:t>
            </a:r>
            <a:r>
              <a:rPr lang="fr-FR" sz="1000" dirty="0" smtClean="0"/>
              <a:t>communes, opérateurs,  propriétaires/exploitants campings</a:t>
            </a:r>
            <a:r>
              <a:rPr lang="fr-FR" sz="1050" dirty="0" smtClean="0"/>
              <a:t> </a:t>
            </a:r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325189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952374"/>
            <a:ext cx="1008112" cy="10081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65054" y="867829"/>
            <a:ext cx="47525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000" b="1" dirty="0" smtClean="0">
                <a:solidFill>
                  <a:srgbClr val="008E7E"/>
                </a:solidFill>
              </a:rPr>
              <a:t>L’ambition écologique : </a:t>
            </a:r>
            <a:r>
              <a:rPr lang="fr-FR" sz="1000" dirty="0">
                <a:latin typeface="+mj-lt"/>
              </a:rPr>
              <a:t> la renaturation doit participer à la </a:t>
            </a:r>
            <a:r>
              <a:rPr lang="fr-FR" sz="1000" b="1" dirty="0">
                <a:latin typeface="+mj-lt"/>
              </a:rPr>
              <a:t>réduction des vulnérabilités en ciblant sur des solutions fondées sur la nature </a:t>
            </a:r>
            <a:r>
              <a:rPr lang="fr-FR" sz="1000" dirty="0">
                <a:latin typeface="+mj-lt"/>
              </a:rPr>
              <a:t>(végétalisation, régulation hydraulique ou encore aménagement de parcs et jardins). Outre le rafraîchissement urbain, de </a:t>
            </a:r>
            <a:r>
              <a:rPr lang="fr-FR" sz="1000" b="1" dirty="0">
                <a:latin typeface="+mj-lt"/>
              </a:rPr>
              <a:t>multiples </a:t>
            </a:r>
            <a:r>
              <a:rPr lang="fr-FR" sz="1000" b="1" dirty="0" err="1" smtClean="0">
                <a:latin typeface="+mj-lt"/>
              </a:rPr>
              <a:t>co</a:t>
            </a:r>
            <a:r>
              <a:rPr lang="fr-FR" sz="1000" b="1" dirty="0" smtClean="0">
                <a:latin typeface="+mj-lt"/>
              </a:rPr>
              <a:t>-bénéfices </a:t>
            </a:r>
            <a:r>
              <a:rPr lang="fr-FR" sz="1000" dirty="0">
                <a:latin typeface="+mj-lt"/>
              </a:rPr>
              <a:t>sont </a:t>
            </a:r>
            <a:r>
              <a:rPr lang="fr-FR" sz="1000" dirty="0" smtClean="0">
                <a:latin typeface="+mj-lt"/>
              </a:rPr>
              <a:t>attendus : protection </a:t>
            </a:r>
            <a:r>
              <a:rPr lang="fr-FR" sz="1000" dirty="0">
                <a:latin typeface="+mj-lt"/>
              </a:rPr>
              <a:t>de la </a:t>
            </a:r>
            <a:r>
              <a:rPr lang="fr-FR" sz="1000" dirty="0" smtClean="0">
                <a:latin typeface="+mj-lt"/>
              </a:rPr>
              <a:t>biodiversité, amélioration </a:t>
            </a:r>
            <a:r>
              <a:rPr lang="fr-FR" sz="1000" dirty="0">
                <a:latin typeface="+mj-lt"/>
              </a:rPr>
              <a:t>de la qualité de l’air, de l’eau et des </a:t>
            </a:r>
            <a:r>
              <a:rPr lang="fr-FR" sz="1000" dirty="0" smtClean="0">
                <a:latin typeface="+mj-lt"/>
              </a:rPr>
              <a:t>sols, limitation </a:t>
            </a:r>
            <a:r>
              <a:rPr lang="fr-FR" sz="1000" dirty="0">
                <a:latin typeface="+mj-lt"/>
              </a:rPr>
              <a:t>des </a:t>
            </a:r>
            <a:r>
              <a:rPr lang="fr-FR" sz="1000" dirty="0" smtClean="0">
                <a:latin typeface="+mj-lt"/>
              </a:rPr>
              <a:t>inondations, stockage </a:t>
            </a:r>
            <a:r>
              <a:rPr lang="fr-FR" sz="1000" dirty="0">
                <a:latin typeface="+mj-lt"/>
              </a:rPr>
              <a:t>du </a:t>
            </a:r>
            <a:r>
              <a:rPr lang="fr-FR" sz="1000" dirty="0" smtClean="0">
                <a:latin typeface="+mj-lt"/>
              </a:rPr>
              <a:t>CO</a:t>
            </a:r>
            <a:r>
              <a:rPr lang="fr-FR" sz="1000" baseline="-25000" dirty="0" smtClean="0">
                <a:latin typeface="+mj-lt"/>
              </a:rPr>
              <a:t>2</a:t>
            </a:r>
            <a:r>
              <a:rPr lang="fr-FR" sz="1000" dirty="0" smtClean="0">
                <a:latin typeface="+mj-lt"/>
              </a:rPr>
              <a:t>, amélioration </a:t>
            </a:r>
            <a:r>
              <a:rPr lang="fr-FR" sz="1000" dirty="0">
                <a:latin typeface="+mj-lt"/>
              </a:rPr>
              <a:t>du bien-être et de la </a:t>
            </a:r>
            <a:r>
              <a:rPr lang="fr-FR" sz="1000" dirty="0" smtClean="0">
                <a:latin typeface="+mj-lt"/>
              </a:rPr>
              <a:t>santé…</a:t>
            </a:r>
            <a:endParaRPr lang="fr-FR" sz="1000" dirty="0">
              <a:latin typeface="+mj-lt"/>
            </a:endParaRPr>
          </a:p>
          <a:p>
            <a:pPr algn="just"/>
            <a:endParaRPr lang="fr-FR" sz="10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23728" y="162975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00000"/>
                </a:solidFill>
                <a:latin typeface="Marianne-ExtraBold" panose="02000000000000000000" pitchFamily="50" charset="0"/>
              </a:rPr>
              <a:t>Renaturation </a:t>
            </a:r>
            <a:r>
              <a:rPr lang="fr-FR" b="1" dirty="0" smtClean="0">
                <a:solidFill>
                  <a:srgbClr val="008E7E"/>
                </a:solidFill>
                <a:latin typeface="Marianne-ExtraBold" panose="02000000000000000000" pitchFamily="50" charset="0"/>
              </a:rPr>
              <a:t>des villes et des villages</a:t>
            </a:r>
            <a:endParaRPr lang="fr-FR" dirty="0"/>
          </a:p>
        </p:txBody>
      </p:sp>
      <p:sp>
        <p:nvSpPr>
          <p:cNvPr id="5" name="Espace réservé du pied de page 7"/>
          <p:cNvSpPr/>
          <p:nvPr/>
        </p:nvSpPr>
        <p:spPr>
          <a:xfrm>
            <a:off x="360000" y="4783680"/>
            <a:ext cx="5902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r>
              <a:rPr lang="fr-FR" sz="800" dirty="0"/>
              <a:t>Présentation du fonds vert 27-01-2023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4172" b="2221"/>
          <a:stretch/>
        </p:blipFill>
        <p:spPr>
          <a:xfrm>
            <a:off x="7812360" y="123478"/>
            <a:ext cx="1255540" cy="47162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23528" y="2108775"/>
            <a:ext cx="5832648" cy="262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fr-FR" sz="1000" b="1" dirty="0" smtClean="0">
                <a:solidFill>
                  <a:srgbClr val="008E7E"/>
                </a:solidFill>
              </a:rPr>
              <a:t>Les projets concernés : </a:t>
            </a:r>
            <a:r>
              <a:rPr lang="fr-FR" sz="1000" dirty="0" smtClean="0"/>
              <a:t>le Fonds vert peut financer </a:t>
            </a:r>
            <a:r>
              <a:rPr lang="fr-FR" sz="1000" dirty="0"/>
              <a:t>d</a:t>
            </a:r>
            <a:r>
              <a:rPr lang="fr-FR" sz="1000" dirty="0" smtClean="0"/>
              <a:t>es </a:t>
            </a:r>
            <a:r>
              <a:rPr lang="fr-FR" sz="1000" b="1" dirty="0"/>
              <a:t>subventions d’études de diagnostic territorial et de stratégie </a:t>
            </a:r>
            <a:r>
              <a:rPr lang="fr-FR" sz="1000" dirty="0"/>
              <a:t>de résilience climatique et de renaturation, </a:t>
            </a:r>
            <a:r>
              <a:rPr lang="fr-FR" sz="1000" b="1" dirty="0" smtClean="0"/>
              <a:t>d’ingénierie </a:t>
            </a:r>
            <a:r>
              <a:rPr lang="fr-FR" sz="1000" b="1" dirty="0"/>
              <a:t>et d’études préalables </a:t>
            </a:r>
            <a:r>
              <a:rPr lang="fr-FR" sz="1000" dirty="0"/>
              <a:t>à la conception de projets </a:t>
            </a:r>
            <a:r>
              <a:rPr lang="fr-FR" sz="1000" dirty="0" smtClean="0"/>
              <a:t>ou </a:t>
            </a:r>
            <a:r>
              <a:rPr lang="fr-FR" sz="1000" b="1" dirty="0" smtClean="0"/>
              <a:t>d’investissement</a:t>
            </a:r>
            <a:r>
              <a:rPr lang="fr-FR" sz="1000" dirty="0" smtClean="0"/>
              <a:t> pour :</a:t>
            </a:r>
          </a:p>
          <a:p>
            <a:pPr marL="171450" indent="-171450">
              <a:spcAft>
                <a:spcPts val="300"/>
              </a:spcAft>
              <a:buFontTx/>
              <a:buChar char="-"/>
            </a:pPr>
            <a:r>
              <a:rPr lang="fr-FR" sz="1000" b="1" dirty="0" smtClean="0"/>
              <a:t>la renaturation </a:t>
            </a:r>
            <a:r>
              <a:rPr lang="fr-FR" sz="1000" b="1" dirty="0"/>
              <a:t>des sols et espaces urbains </a:t>
            </a:r>
            <a:r>
              <a:rPr lang="fr-FR" sz="1000" dirty="0"/>
              <a:t>: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création, restauration, gestion écologique de parcs et jardins, végétalisation des espaces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publics,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projets d’agriculture urbaine favorables à la biodiversité, restauration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écologique</a:t>
            </a:r>
          </a:p>
          <a:p>
            <a:pPr marL="171450" lvl="0" indent="-171450">
              <a:lnSpc>
                <a:spcPct val="105000"/>
              </a:lnSpc>
              <a:buFontTx/>
              <a:buChar char="-"/>
            </a:pPr>
            <a:r>
              <a:rPr lang="fr-FR" sz="1000" b="1" dirty="0" smtClean="0"/>
              <a:t>la présence </a:t>
            </a:r>
            <a:r>
              <a:rPr lang="fr-FR" sz="1000" b="1" dirty="0"/>
              <a:t>de l’eau et des milieux aquatiques en ville</a:t>
            </a:r>
            <a:r>
              <a:rPr lang="fr-FR" sz="1000" dirty="0"/>
              <a:t> :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restauration du réseau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hydrographique,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des zones humides, des zones d’expansion des crues, création de noues et de zones d’infiltration des eaux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pluviales</a:t>
            </a:r>
          </a:p>
          <a:p>
            <a:pPr marL="171450" lvl="0" indent="-171450">
              <a:lnSpc>
                <a:spcPct val="105000"/>
              </a:lnSpc>
              <a:buFontTx/>
              <a:buChar char="-"/>
            </a:pPr>
            <a:r>
              <a:rPr lang="fr-FR" sz="1000" b="1" dirty="0" smtClean="0"/>
              <a:t>la végétalisation </a:t>
            </a:r>
            <a:r>
              <a:rPr lang="fr-FR" sz="1000" b="1" dirty="0"/>
              <a:t>des bâtiments et équipements publics </a:t>
            </a:r>
            <a:r>
              <a:rPr lang="fr-FR" sz="1000" dirty="0"/>
              <a:t>(toitures et façades végétalisées</a:t>
            </a:r>
            <a:r>
              <a:rPr lang="fr-FR" sz="1000" dirty="0" smtClean="0"/>
              <a:t>)</a:t>
            </a:r>
            <a:endParaRPr lang="fr-FR" sz="1000" dirty="0"/>
          </a:p>
          <a:p>
            <a:pPr marL="171450" lvl="0" indent="-171450">
              <a:lnSpc>
                <a:spcPct val="105000"/>
              </a:lnSpc>
              <a:buFontTx/>
              <a:buChar char="-"/>
            </a:pPr>
            <a:endParaRPr lang="fr-FR" sz="1000" dirty="0"/>
          </a:p>
          <a:p>
            <a:pPr marL="171450" indent="-171450">
              <a:buFont typeface="Wingdings 3" panose="05040102010807070707" pitchFamily="18" charset="2"/>
              <a:buChar char="Æ"/>
            </a:pPr>
            <a:r>
              <a:rPr lang="fr-FR" sz="1000" b="1" dirty="0" smtClean="0"/>
              <a:t>Critères </a:t>
            </a:r>
            <a:r>
              <a:rPr lang="fr-FR" sz="1000" b="1" dirty="0"/>
              <a:t>d’éligibilité </a:t>
            </a:r>
            <a:r>
              <a:rPr lang="fr-FR" sz="1000" dirty="0"/>
              <a:t>: </a:t>
            </a:r>
            <a:r>
              <a:rPr lang="fr-FR" sz="1000" dirty="0" smtClean="0"/>
              <a:t>les </a:t>
            </a:r>
            <a:r>
              <a:rPr lang="fr-FR" sz="1000" dirty="0"/>
              <a:t>projets doivent être localisés dans l’espace </a:t>
            </a:r>
            <a:r>
              <a:rPr lang="fr-FR" sz="1000" dirty="0" smtClean="0"/>
              <a:t>urbanisé. L’introduction </a:t>
            </a:r>
            <a:r>
              <a:rPr lang="fr-FR" sz="1000" dirty="0"/>
              <a:t>de la nature en ville dans les nouveaux espaces urbanisés est </a:t>
            </a:r>
            <a:r>
              <a:rPr lang="fr-FR" sz="1000" dirty="0" smtClean="0"/>
              <a:t>éligible.</a:t>
            </a:r>
          </a:p>
          <a:p>
            <a:pPr marL="171450" indent="-171450">
              <a:buFont typeface="Wingdings 3" panose="05040102010807070707" pitchFamily="18" charset="2"/>
              <a:buChar char="Æ"/>
            </a:pPr>
            <a:endParaRPr lang="fr-FR" sz="1000" dirty="0"/>
          </a:p>
          <a:p>
            <a:pPr lvl="0">
              <a:lnSpc>
                <a:spcPct val="105000"/>
              </a:lnSpc>
            </a:pPr>
            <a:r>
              <a:rPr lang="fr-FR" sz="1000" dirty="0" smtClean="0">
                <a:sym typeface="Wingdings 3" panose="05040102010807070707" pitchFamily="18" charset="2"/>
              </a:rPr>
              <a:t> </a:t>
            </a:r>
            <a:r>
              <a:rPr lang="fr-FR" sz="1000" b="1" dirty="0" smtClean="0">
                <a:sym typeface="Wingdings 3" panose="05040102010807070707" pitchFamily="18" charset="2"/>
              </a:rPr>
              <a:t>Non éligibles :</a:t>
            </a:r>
            <a:r>
              <a:rPr lang="fr-FR" sz="1000" dirty="0">
                <a:sym typeface="Wingdings 3" panose="05040102010807070707" pitchFamily="18" charset="2"/>
              </a:rPr>
              <a:t> </a:t>
            </a:r>
            <a:r>
              <a:rPr lang="fr-FR" sz="1000" dirty="0" smtClean="0">
                <a:sym typeface="Wingdings 3" panose="05040102010807070707" pitchFamily="18" charset="2"/>
              </a:rPr>
              <a:t>les </a:t>
            </a:r>
            <a:r>
              <a:rPr lang="fr-FR" sz="1000" dirty="0" smtClean="0"/>
              <a:t>projets </a:t>
            </a:r>
            <a:r>
              <a:rPr lang="fr-FR" sz="1000" dirty="0"/>
              <a:t>de renaturation des espaces naturels, agricoles </a:t>
            </a:r>
            <a:r>
              <a:rPr lang="fr-FR" sz="1000" dirty="0" smtClean="0"/>
              <a:t>et</a:t>
            </a:r>
            <a:br>
              <a:rPr lang="fr-FR" sz="1000" dirty="0" smtClean="0"/>
            </a:br>
            <a:r>
              <a:rPr lang="fr-FR" sz="1000" dirty="0" smtClean="0"/>
              <a:t>forestiers, </a:t>
            </a:r>
            <a:r>
              <a:rPr lang="fr-FR" sz="1000" dirty="0" smtClean="0">
                <a:sym typeface="Wingdings 3" panose="05040102010807070707" pitchFamily="18" charset="2"/>
              </a:rPr>
              <a:t>les </a:t>
            </a:r>
            <a:r>
              <a:rPr lang="fr-FR" sz="1000" dirty="0">
                <a:sym typeface="Wingdings 3" panose="05040102010807070707" pitchFamily="18" charset="2"/>
              </a:rPr>
              <a:t>opérations de simple mise en conformité à une obligation </a:t>
            </a:r>
            <a:r>
              <a:rPr lang="fr-FR" sz="1000" dirty="0" smtClean="0">
                <a:sym typeface="Wingdings 3" panose="05040102010807070707" pitchFamily="18" charset="2"/>
              </a:rPr>
              <a:t>réglementaire</a:t>
            </a:r>
            <a:endParaRPr lang="fr-FR" sz="1000" dirty="0" smtClean="0"/>
          </a:p>
        </p:txBody>
      </p:sp>
      <p:sp>
        <p:nvSpPr>
          <p:cNvPr id="13" name="ZoneTexte 12"/>
          <p:cNvSpPr txBox="1"/>
          <p:nvPr/>
        </p:nvSpPr>
        <p:spPr>
          <a:xfrm>
            <a:off x="6228184" y="2089250"/>
            <a:ext cx="2592288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rgbClr val="008E7E"/>
                </a:solidFill>
              </a:rPr>
              <a:t>Les porteurs de projet éligibles :</a:t>
            </a:r>
          </a:p>
          <a:p>
            <a:pPr>
              <a:lnSpc>
                <a:spcPct val="105000"/>
              </a:lnSpc>
            </a:pPr>
            <a:r>
              <a:rPr lang="fr-FR" sz="1000" dirty="0" smtClean="0"/>
              <a:t>- collectivités </a:t>
            </a:r>
            <a:r>
              <a:rPr lang="fr-FR" sz="1000" dirty="0"/>
              <a:t>territoriales et </a:t>
            </a:r>
            <a:r>
              <a:rPr lang="fr-FR" sz="1000" dirty="0" smtClean="0"/>
              <a:t>groupements</a:t>
            </a:r>
          </a:p>
          <a:p>
            <a:pPr>
              <a:lnSpc>
                <a:spcPct val="105000"/>
              </a:lnSpc>
            </a:pPr>
            <a:r>
              <a:rPr lang="fr-FR" sz="1000" dirty="0" smtClean="0"/>
              <a:t>- EP locaux (SEM, SPL…) </a:t>
            </a:r>
          </a:p>
          <a:p>
            <a:pPr>
              <a:lnSpc>
                <a:spcPct val="105000"/>
              </a:lnSpc>
            </a:pPr>
            <a:r>
              <a:rPr lang="fr-FR" sz="1000" dirty="0" smtClean="0"/>
              <a:t>- EP de l’Etat (dont EPA)</a:t>
            </a:r>
          </a:p>
          <a:p>
            <a:pPr>
              <a:lnSpc>
                <a:spcPct val="105000"/>
              </a:lnSpc>
            </a:pPr>
            <a:r>
              <a:rPr lang="fr-FR" sz="1000" dirty="0" smtClean="0"/>
              <a:t>- des </a:t>
            </a:r>
            <a:r>
              <a:rPr lang="fr-FR" sz="1000" dirty="0"/>
              <a:t>bailleurs sociaux.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40" y="123478"/>
            <a:ext cx="684000" cy="704854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6228184" y="3232016"/>
            <a:ext cx="27395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rgbClr val="008E7E"/>
                </a:solidFill>
              </a:rPr>
              <a:t>Les critères de hiérarchisation possibles :</a:t>
            </a:r>
          </a:p>
          <a:p>
            <a:r>
              <a:rPr lang="fr-FR" sz="1000" dirty="0" smtClean="0"/>
              <a:t>- qualités environnementales</a:t>
            </a:r>
          </a:p>
          <a:p>
            <a:r>
              <a:rPr lang="fr-FR" sz="1000" dirty="0" smtClean="0"/>
              <a:t>- niveau </a:t>
            </a:r>
            <a:r>
              <a:rPr lang="fr-FR" sz="1000" dirty="0"/>
              <a:t>de vulnérabilité des </a:t>
            </a:r>
            <a:r>
              <a:rPr lang="fr-FR" sz="1000" dirty="0" smtClean="0"/>
              <a:t>territoires</a:t>
            </a:r>
          </a:p>
          <a:p>
            <a:r>
              <a:rPr lang="fr-FR" sz="1000" dirty="0" smtClean="0"/>
              <a:t>- qualités </a:t>
            </a:r>
            <a:r>
              <a:rPr lang="fr-FR" sz="1000" dirty="0"/>
              <a:t>d’usage </a:t>
            </a:r>
            <a:r>
              <a:rPr lang="fr-FR" sz="1000" dirty="0" smtClean="0"/>
              <a:t>                   </a:t>
            </a:r>
          </a:p>
          <a:p>
            <a:r>
              <a:rPr lang="fr-FR" sz="1000" dirty="0" smtClean="0"/>
              <a:t>- maturité </a:t>
            </a:r>
            <a:r>
              <a:rPr lang="fr-FR" sz="1000" dirty="0"/>
              <a:t>du </a:t>
            </a:r>
            <a:r>
              <a:rPr lang="fr-FR" sz="1000" dirty="0" smtClean="0"/>
              <a:t>projet</a:t>
            </a:r>
          </a:p>
          <a:p>
            <a:r>
              <a:rPr lang="fr-FR" sz="1000" dirty="0" smtClean="0"/>
              <a:t>- qualité </a:t>
            </a:r>
            <a:r>
              <a:rPr lang="fr-FR" sz="1000" dirty="0"/>
              <a:t>du processus de mise en œuvre </a:t>
            </a:r>
            <a:endParaRPr lang="fr-FR" sz="1000" dirty="0" smtClean="0"/>
          </a:p>
          <a:p>
            <a:r>
              <a:rPr lang="fr-FR" sz="1000" dirty="0" smtClean="0"/>
              <a:t>- insertion territoriale</a:t>
            </a:r>
          </a:p>
          <a:p>
            <a:r>
              <a:rPr lang="fr-FR" sz="1000" dirty="0"/>
              <a:t>- projets s’inscrivant dans des programmes </a:t>
            </a:r>
            <a:r>
              <a:rPr lang="fr-FR" sz="1000" dirty="0" smtClean="0"/>
              <a:t>(QPV, ACV</a:t>
            </a:r>
            <a:r>
              <a:rPr lang="fr-FR" sz="1000" dirty="0"/>
              <a:t>, PVD, </a:t>
            </a:r>
            <a:r>
              <a:rPr lang="fr-FR" sz="1000" dirty="0" smtClean="0"/>
              <a:t>TEN…)</a:t>
            </a:r>
            <a:endParaRPr lang="fr-FR" sz="1000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5"/>
          <a:srcRect t="12119" b="8071"/>
          <a:stretch/>
        </p:blipFill>
        <p:spPr>
          <a:xfrm>
            <a:off x="395940" y="867829"/>
            <a:ext cx="1836000" cy="1104303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7189590" y="867829"/>
            <a:ext cx="16561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259B8A"/>
                </a:solidFill>
              </a:rPr>
              <a:t>-5</a:t>
            </a:r>
            <a:r>
              <a:rPr lang="fr-FR" b="1" dirty="0" smtClean="0">
                <a:solidFill>
                  <a:srgbClr val="259B8A"/>
                </a:solidFill>
                <a:latin typeface="+mj-lt"/>
              </a:rPr>
              <a:t>°C</a:t>
            </a:r>
          </a:p>
          <a:p>
            <a:r>
              <a:rPr lang="fr-FR" sz="800" dirty="0" smtClean="0">
                <a:latin typeface="+mj-lt"/>
              </a:rPr>
              <a:t>L’emploi judicieux d’arbres d’ombrage réduit </a:t>
            </a:r>
            <a:r>
              <a:rPr lang="fr-FR" sz="800" dirty="0">
                <a:latin typeface="+mj-lt"/>
              </a:rPr>
              <a:t>localement</a:t>
            </a:r>
            <a:br>
              <a:rPr lang="fr-FR" sz="800" dirty="0">
                <a:latin typeface="+mj-lt"/>
              </a:rPr>
            </a:br>
            <a:r>
              <a:rPr lang="fr-FR" sz="800" dirty="0">
                <a:latin typeface="+mj-lt"/>
              </a:rPr>
              <a:t>la température urbaine</a:t>
            </a:r>
            <a:br>
              <a:rPr lang="fr-FR" sz="800" dirty="0">
                <a:latin typeface="+mj-lt"/>
              </a:rPr>
            </a:br>
            <a:r>
              <a:rPr lang="fr-FR" sz="800" dirty="0">
                <a:latin typeface="+mj-lt"/>
              </a:rPr>
              <a:t>de 3 à 5 °C.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6372200" y="4648073"/>
            <a:ext cx="252028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800" dirty="0" smtClean="0">
                <a:hlinkClick r:id="rId6"/>
              </a:rPr>
              <a:t>Accédez au cahier d’accompagnement dédié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211754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7"/>
          <p:cNvSpPr/>
          <p:nvPr/>
        </p:nvSpPr>
        <p:spPr>
          <a:xfrm>
            <a:off x="360000" y="4783680"/>
            <a:ext cx="5902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r>
              <a:rPr lang="fr-FR" sz="800" dirty="0"/>
              <a:t>Présentation du fonds vert 27-01-2023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4172" b="2221"/>
          <a:stretch/>
        </p:blipFill>
        <p:spPr>
          <a:xfrm>
            <a:off x="7812360" y="123478"/>
            <a:ext cx="1255540" cy="4716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09939" y="1203598"/>
            <a:ext cx="23699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latin typeface="Marianne-ExtraBold" panose="02000000000000000000" pitchFamily="50" charset="0"/>
              </a:rPr>
              <a:t>AXE 3 AMÉLIORER LE CADRE DE VIE</a:t>
            </a:r>
          </a:p>
          <a:p>
            <a:r>
              <a:rPr lang="fr-FR" sz="1600" b="1" dirty="0" smtClean="0">
                <a:latin typeface="Marianne-ExtraBold" panose="02000000000000000000" pitchFamily="50" charset="0"/>
              </a:rPr>
              <a:t> </a:t>
            </a:r>
            <a:endParaRPr lang="fr-FR" sz="1600" b="1" dirty="0">
              <a:latin typeface="Marianne-ExtraBold" panose="02000000000000000000" pitchFamily="50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19" y="1203598"/>
            <a:ext cx="1008539" cy="104543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95122" y="1203598"/>
            <a:ext cx="460932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b="1" dirty="0" smtClean="0">
                <a:solidFill>
                  <a:srgbClr val="283584"/>
                </a:solidFill>
                <a:latin typeface="Marianne-ExtraBold" panose="02000000000000000000" pitchFamily="50" charset="0"/>
              </a:rPr>
              <a:t>Faire de l’amélioration du cadre de vie un pilier de la transition écologique</a:t>
            </a:r>
          </a:p>
          <a:p>
            <a:pPr algn="just"/>
            <a:endParaRPr lang="fr-FR" sz="1200" b="1" dirty="0">
              <a:latin typeface="Marianne-ExtraBold" panose="02000000000000000000" pitchFamily="50" charset="0"/>
            </a:endParaRPr>
          </a:p>
          <a:p>
            <a:pPr algn="just"/>
            <a:r>
              <a:rPr lang="fr-FR" sz="1200" dirty="0" smtClean="0">
                <a:latin typeface="Marianne-Regular" panose="02000000000000000000" pitchFamily="50" charset="0"/>
              </a:rPr>
              <a:t>Le Fonds vert va permettre d’améliorer la qualité de l’air en accélérant le déploiement de </a:t>
            </a:r>
            <a:r>
              <a:rPr lang="fr-FR" sz="1200" b="1" dirty="0" smtClean="0">
                <a:solidFill>
                  <a:srgbClr val="283584"/>
                </a:solidFill>
                <a:latin typeface="Marianne-Regular" panose="02000000000000000000" pitchFamily="50" charset="0"/>
              </a:rPr>
              <a:t>zones à faibles émissions mobilité</a:t>
            </a:r>
            <a:r>
              <a:rPr lang="fr-FR" sz="1200" dirty="0" smtClean="0">
                <a:latin typeface="Marianne-Regular" panose="02000000000000000000" pitchFamily="50" charset="0"/>
              </a:rPr>
              <a:t>, de réduire </a:t>
            </a:r>
            <a:r>
              <a:rPr lang="fr-FR" sz="1200" dirty="0">
                <a:latin typeface="Marianne-Regular" panose="02000000000000000000" pitchFamily="50" charset="0"/>
              </a:rPr>
              <a:t>les </a:t>
            </a:r>
            <a:r>
              <a:rPr lang="fr-FR" sz="1200" dirty="0" smtClean="0">
                <a:latin typeface="Marianne-Regular" panose="02000000000000000000" pitchFamily="50" charset="0"/>
              </a:rPr>
              <a:t>émissions de </a:t>
            </a:r>
            <a:r>
              <a:rPr lang="fr-FR" sz="1200" dirty="0">
                <a:latin typeface="Marianne-Regular" panose="02000000000000000000" pitchFamily="50" charset="0"/>
              </a:rPr>
              <a:t>gaz à effet de serre en </a:t>
            </a:r>
            <a:r>
              <a:rPr lang="fr-FR" sz="1200" dirty="0" smtClean="0">
                <a:latin typeface="Marianne-Regular" panose="02000000000000000000" pitchFamily="50" charset="0"/>
              </a:rPr>
              <a:t>développant le </a:t>
            </a:r>
            <a:r>
              <a:rPr lang="fr-FR" sz="1200" b="1" dirty="0" smtClean="0">
                <a:solidFill>
                  <a:srgbClr val="283584"/>
                </a:solidFill>
                <a:latin typeface="Marianne-Regular" panose="02000000000000000000" pitchFamily="50" charset="0"/>
              </a:rPr>
              <a:t>covoiturage</a:t>
            </a:r>
            <a:r>
              <a:rPr lang="fr-FR" sz="1200" dirty="0" smtClean="0">
                <a:latin typeface="Marianne-Regular" panose="02000000000000000000" pitchFamily="50" charset="0"/>
              </a:rPr>
              <a:t>, de limiter </a:t>
            </a:r>
            <a:r>
              <a:rPr lang="fr-FR" sz="1200" dirty="0">
                <a:latin typeface="Marianne-Regular" panose="02000000000000000000" pitchFamily="50" charset="0"/>
              </a:rPr>
              <a:t>la consommation d’espace et l’artificialisation des sols en soutenant le </a:t>
            </a:r>
            <a:r>
              <a:rPr lang="fr-FR" sz="1200" b="1" dirty="0">
                <a:solidFill>
                  <a:srgbClr val="283584"/>
                </a:solidFill>
                <a:latin typeface="Marianne-Regular" panose="02000000000000000000" pitchFamily="50" charset="0"/>
              </a:rPr>
              <a:t>recyclage des friches</a:t>
            </a:r>
            <a:r>
              <a:rPr lang="fr-FR" sz="1200" dirty="0">
                <a:latin typeface="Marianne-Regular" panose="02000000000000000000" pitchFamily="50" charset="0"/>
              </a:rPr>
              <a:t>, protéger les milieux et les espèces en accompagnant la stratégie nationale </a:t>
            </a:r>
            <a:r>
              <a:rPr lang="fr-FR" sz="1200" b="1" dirty="0" smtClean="0">
                <a:solidFill>
                  <a:srgbClr val="283584"/>
                </a:solidFill>
                <a:latin typeface="Marianne-Regular" panose="02000000000000000000" pitchFamily="50" charset="0"/>
              </a:rPr>
              <a:t>biodiversité</a:t>
            </a:r>
            <a:endParaRPr lang="fr-FR" sz="1200" b="1" dirty="0">
              <a:solidFill>
                <a:srgbClr val="2835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53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39752" y="904131"/>
            <a:ext cx="47525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000" b="1" dirty="0" smtClean="0">
                <a:solidFill>
                  <a:srgbClr val="283584"/>
                </a:solidFill>
              </a:rPr>
              <a:t>L’ambition écologique : </a:t>
            </a:r>
            <a:r>
              <a:rPr lang="fr-FR" sz="1000" dirty="0">
                <a:latin typeface="+mj-lt"/>
              </a:rPr>
              <a:t>le déploiement des ZFE-m </a:t>
            </a:r>
            <a:r>
              <a:rPr lang="fr-FR" sz="1000" dirty="0" smtClean="0">
                <a:latin typeface="+mj-lt"/>
              </a:rPr>
              <a:t>prévu </a:t>
            </a:r>
            <a:r>
              <a:rPr lang="fr-FR" sz="1000" dirty="0">
                <a:latin typeface="+mj-lt"/>
              </a:rPr>
              <a:t>par la loi Climat et résilience (43 </a:t>
            </a:r>
            <a:r>
              <a:rPr lang="fr-FR" sz="1000" dirty="0" smtClean="0">
                <a:latin typeface="+mj-lt"/>
              </a:rPr>
              <a:t>agglomérations) est une mesure intrinsèquement verte, dans la mesure où elle permet </a:t>
            </a:r>
            <a:r>
              <a:rPr lang="fr-FR" sz="1000" b="1" dirty="0" smtClean="0">
                <a:latin typeface="+mj-lt"/>
              </a:rPr>
              <a:t>d’améliorer la qualité de l’air en réduisant les émissions de polluants</a:t>
            </a:r>
            <a:r>
              <a:rPr lang="fr-FR" sz="1000" dirty="0" smtClean="0">
                <a:latin typeface="+mj-lt"/>
              </a:rPr>
              <a:t> (dioxydes d’azote et particules fines) et </a:t>
            </a:r>
            <a:r>
              <a:rPr lang="fr-FR" sz="1000" b="1" dirty="0" smtClean="0">
                <a:latin typeface="+mj-lt"/>
              </a:rPr>
              <a:t>de réduire l’exposition de la population</a:t>
            </a:r>
            <a:r>
              <a:rPr lang="fr-FR" sz="1000" dirty="0" smtClean="0">
                <a:latin typeface="+mj-lt"/>
              </a:rPr>
              <a:t>. </a:t>
            </a:r>
            <a:endParaRPr lang="fr-FR" sz="1200" b="1" dirty="0" smtClean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23728" y="162975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Marianne-ExtraBold" panose="02000000000000000000" pitchFamily="50" charset="0"/>
              </a:rPr>
              <a:t>Accompagner le </a:t>
            </a:r>
            <a:r>
              <a:rPr lang="fr-FR" b="1" dirty="0" smtClean="0">
                <a:solidFill>
                  <a:srgbClr val="000000"/>
                </a:solidFill>
                <a:latin typeface="Marianne-ExtraBold" panose="02000000000000000000" pitchFamily="50" charset="0"/>
              </a:rPr>
              <a:t>déploiement </a:t>
            </a:r>
            <a:r>
              <a:rPr lang="fr-FR" b="1" dirty="0" smtClean="0">
                <a:solidFill>
                  <a:srgbClr val="283584"/>
                </a:solidFill>
                <a:latin typeface="Marianne-ExtraBold" panose="02000000000000000000" pitchFamily="50" charset="0"/>
              </a:rPr>
              <a:t>des </a:t>
            </a:r>
            <a:r>
              <a:rPr lang="fr-FR" b="1" dirty="0">
                <a:solidFill>
                  <a:srgbClr val="283584"/>
                </a:solidFill>
                <a:latin typeface="Marianne-ExtraBold" panose="02000000000000000000" pitchFamily="50" charset="0"/>
              </a:rPr>
              <a:t>zones à faibles émissions </a:t>
            </a:r>
            <a:r>
              <a:rPr lang="fr-FR" b="1" dirty="0" smtClean="0">
                <a:solidFill>
                  <a:srgbClr val="283584"/>
                </a:solidFill>
                <a:latin typeface="Marianne-ExtraBold" panose="02000000000000000000" pitchFamily="50" charset="0"/>
              </a:rPr>
              <a:t>mobilité </a:t>
            </a:r>
            <a:r>
              <a:rPr lang="fr-FR" b="1" dirty="0">
                <a:solidFill>
                  <a:srgbClr val="283584"/>
                </a:solidFill>
                <a:latin typeface="Marianne-ExtraBold" panose="02000000000000000000" pitchFamily="50" charset="0"/>
              </a:rPr>
              <a:t>(ZFE-m)</a:t>
            </a:r>
            <a:endParaRPr lang="fr-FR" dirty="0"/>
          </a:p>
        </p:txBody>
      </p:sp>
      <p:sp>
        <p:nvSpPr>
          <p:cNvPr id="5" name="Espace réservé du pied de page 7"/>
          <p:cNvSpPr/>
          <p:nvPr/>
        </p:nvSpPr>
        <p:spPr>
          <a:xfrm>
            <a:off x="360000" y="4783680"/>
            <a:ext cx="5902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r>
              <a:rPr lang="fr-FR" sz="800" dirty="0"/>
              <a:t>Présentation du fonds vert 27-01-2023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4172" b="2221"/>
          <a:stretch/>
        </p:blipFill>
        <p:spPr>
          <a:xfrm>
            <a:off x="7812360" y="123478"/>
            <a:ext cx="1255540" cy="47162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23528" y="2058332"/>
            <a:ext cx="5832648" cy="270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fr-FR" sz="1000" b="1" dirty="0" smtClean="0">
                <a:solidFill>
                  <a:srgbClr val="283584"/>
                </a:solidFill>
              </a:rPr>
              <a:t>Les projets concernés : </a:t>
            </a:r>
            <a:r>
              <a:rPr lang="fr-FR" sz="1000" dirty="0" smtClean="0"/>
              <a:t>Les actions financées par le Fonds vert peuvent </a:t>
            </a:r>
            <a:r>
              <a:rPr lang="fr-FR" sz="1000" dirty="0"/>
              <a:t>porter </a:t>
            </a:r>
            <a:r>
              <a:rPr lang="fr-FR" sz="1000" dirty="0" smtClean="0"/>
              <a:t>sur :</a:t>
            </a:r>
          </a:p>
          <a:p>
            <a:pPr marL="171450" indent="-171450">
              <a:buFontTx/>
              <a:buChar char="-"/>
            </a:pPr>
            <a:r>
              <a:rPr lang="fr-FR" sz="1000" dirty="0" smtClean="0"/>
              <a:t>des </a:t>
            </a:r>
            <a:r>
              <a:rPr lang="fr-FR" sz="1000" b="1" dirty="0" smtClean="0"/>
              <a:t>études</a:t>
            </a:r>
            <a:r>
              <a:rPr lang="fr-FR" sz="1000" dirty="0" smtClean="0"/>
              <a:t> </a:t>
            </a:r>
            <a:r>
              <a:rPr lang="fr-FR" sz="1000" dirty="0"/>
              <a:t>autres que celles directement imposées par la réglementation :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études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de diagnostic et études préalables pour la mise en place de la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ZFE-m, études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de solutions de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mobilité</a:t>
            </a:r>
          </a:p>
          <a:p>
            <a:pPr marL="171450" indent="-171450">
              <a:buFontTx/>
              <a:buChar char="-"/>
            </a:pPr>
            <a:r>
              <a:rPr lang="fr-FR" sz="1000" dirty="0" smtClean="0"/>
              <a:t>la </a:t>
            </a:r>
            <a:r>
              <a:rPr lang="fr-FR" sz="1000" dirty="0"/>
              <a:t>mise en place de </a:t>
            </a:r>
            <a:r>
              <a:rPr lang="fr-FR" sz="1000" b="1" dirty="0"/>
              <a:t>dispositifs d’information et de conseil </a:t>
            </a:r>
            <a:r>
              <a:rPr lang="fr-FR" sz="1000" dirty="0"/>
              <a:t>: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campagne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de communication et de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sensibilisation, actions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en faveur de l’accompagnement au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changement,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ise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en place d’un guichet d’information ou de conseil </a:t>
            </a:r>
          </a:p>
          <a:p>
            <a:pPr marL="171450" indent="-171450">
              <a:buFontTx/>
              <a:buChar char="-"/>
            </a:pPr>
            <a:r>
              <a:rPr lang="fr-FR" sz="1000" dirty="0" smtClean="0"/>
              <a:t>le déploiement de </a:t>
            </a:r>
            <a:r>
              <a:rPr lang="fr-FR" sz="1000" b="1" dirty="0" smtClean="0"/>
              <a:t>services numériques</a:t>
            </a:r>
          </a:p>
          <a:p>
            <a:pPr marL="171450" indent="-171450">
              <a:buFontTx/>
              <a:buChar char="-"/>
            </a:pPr>
            <a:r>
              <a:rPr lang="fr-FR" sz="1000" dirty="0" smtClean="0"/>
              <a:t>la </a:t>
            </a:r>
            <a:r>
              <a:rPr lang="fr-FR" sz="1000" dirty="0"/>
              <a:t>mise en place </a:t>
            </a:r>
            <a:r>
              <a:rPr lang="fr-FR" sz="1000" dirty="0" smtClean="0"/>
              <a:t>d’</a:t>
            </a:r>
            <a:r>
              <a:rPr lang="fr-FR" sz="1000" b="1" dirty="0" smtClean="0"/>
              <a:t>aides </a:t>
            </a:r>
            <a:r>
              <a:rPr lang="fr-FR" sz="1000" b="1" dirty="0"/>
              <a:t>financières incitatives </a:t>
            </a:r>
            <a:r>
              <a:rPr lang="fr-FR" sz="1000" dirty="0"/>
              <a:t>pour les mobilités propres </a:t>
            </a:r>
          </a:p>
          <a:p>
            <a:pPr marL="171450" indent="-171450">
              <a:buFontTx/>
              <a:buChar char="-"/>
            </a:pPr>
            <a:r>
              <a:rPr lang="fr-FR" sz="1000" dirty="0" smtClean="0"/>
              <a:t>l’achat </a:t>
            </a:r>
            <a:r>
              <a:rPr lang="fr-FR" sz="1000" dirty="0"/>
              <a:t>d’</a:t>
            </a:r>
            <a:r>
              <a:rPr lang="fr-FR" sz="1000" b="1" dirty="0"/>
              <a:t>équipements</a:t>
            </a:r>
            <a:r>
              <a:rPr lang="fr-FR" sz="1000" dirty="0"/>
              <a:t> et la mise en place </a:t>
            </a:r>
            <a:r>
              <a:rPr lang="fr-FR" sz="1000" dirty="0" smtClean="0"/>
              <a:t>d’</a:t>
            </a:r>
            <a:r>
              <a:rPr lang="fr-FR" sz="1000" b="1" dirty="0" smtClean="0"/>
              <a:t>aménagements</a:t>
            </a:r>
            <a:endParaRPr lang="fr-FR" sz="1000" b="1" dirty="0"/>
          </a:p>
          <a:p>
            <a:pPr marL="171450" indent="-171450">
              <a:buFontTx/>
              <a:buChar char="-"/>
            </a:pPr>
            <a:endParaRPr lang="fr-FR" sz="1000" dirty="0"/>
          </a:p>
          <a:p>
            <a:r>
              <a:rPr lang="fr-FR" sz="1000" dirty="0" smtClean="0">
                <a:sym typeface="Wingdings 3" panose="05040102010807070707" pitchFamily="18" charset="2"/>
              </a:rPr>
              <a:t> </a:t>
            </a:r>
            <a:r>
              <a:rPr lang="fr-FR" sz="1000" b="1" dirty="0" smtClean="0"/>
              <a:t>Critères </a:t>
            </a:r>
            <a:r>
              <a:rPr lang="fr-FR" sz="1000" b="1" dirty="0"/>
              <a:t>d’éligibilité </a:t>
            </a:r>
            <a:r>
              <a:rPr lang="fr-FR" sz="1000" dirty="0" smtClean="0"/>
              <a:t>: les projets doivent :</a:t>
            </a:r>
          </a:p>
          <a:p>
            <a:pPr marL="171450" indent="-171450">
              <a:buFontTx/>
              <a:buChar char="-"/>
            </a:pPr>
            <a:r>
              <a:rPr lang="fr-FR" sz="1000" dirty="0" smtClean="0"/>
              <a:t>être </a:t>
            </a:r>
            <a:r>
              <a:rPr lang="fr-FR" sz="1000" dirty="0"/>
              <a:t>suffisamment </a:t>
            </a:r>
            <a:r>
              <a:rPr lang="fr-FR" sz="1000" dirty="0" smtClean="0"/>
              <a:t>matures (engagement </a:t>
            </a:r>
            <a:r>
              <a:rPr lang="fr-FR" sz="1000" dirty="0"/>
              <a:t>des crédits du fonds d’ici fin </a:t>
            </a:r>
            <a:r>
              <a:rPr lang="fr-FR" sz="1000" dirty="0" smtClean="0"/>
              <a:t>2023)</a:t>
            </a:r>
            <a:endParaRPr lang="fr-FR" sz="1000" dirty="0"/>
          </a:p>
          <a:p>
            <a:pPr marL="171450" indent="-171450">
              <a:buFontTx/>
              <a:buChar char="-"/>
            </a:pPr>
            <a:r>
              <a:rPr lang="fr-FR" sz="1000" dirty="0" smtClean="0"/>
              <a:t>bénéficier </a:t>
            </a:r>
            <a:r>
              <a:rPr lang="fr-FR" sz="1000" dirty="0"/>
              <a:t>à des usagers réguliers de la </a:t>
            </a:r>
            <a:r>
              <a:rPr lang="fr-FR" sz="1000" dirty="0" smtClean="0"/>
              <a:t>ZFE-m</a:t>
            </a:r>
          </a:p>
          <a:p>
            <a:endParaRPr lang="fr-FR" sz="1000" dirty="0">
              <a:sym typeface="Wingdings 3" panose="05040102010807070707" pitchFamily="18" charset="2"/>
            </a:endParaRPr>
          </a:p>
          <a:p>
            <a:r>
              <a:rPr lang="fr-FR" sz="1000" dirty="0" smtClean="0">
                <a:sym typeface="Wingdings 3" panose="05040102010807070707" pitchFamily="18" charset="2"/>
              </a:rPr>
              <a:t> </a:t>
            </a:r>
            <a:r>
              <a:rPr lang="fr-FR" sz="1000" b="1" dirty="0" smtClean="0"/>
              <a:t>Non éligibles </a:t>
            </a:r>
            <a:r>
              <a:rPr lang="fr-FR" sz="1000" dirty="0"/>
              <a:t>: </a:t>
            </a:r>
            <a:r>
              <a:rPr lang="fr-FR" sz="1000" dirty="0" smtClean="0"/>
              <a:t>verdissement </a:t>
            </a:r>
            <a:r>
              <a:rPr lang="fr-FR" sz="1000" dirty="0"/>
              <a:t>des flottes de transport en commun, </a:t>
            </a:r>
            <a:r>
              <a:rPr lang="fr-FR" sz="1000" dirty="0" smtClean="0"/>
              <a:t>services </a:t>
            </a:r>
            <a:r>
              <a:rPr lang="fr-FR" sz="1000" dirty="0"/>
              <a:t>express métropolitains (</a:t>
            </a:r>
            <a:r>
              <a:rPr lang="fr-FR" sz="1000" dirty="0" smtClean="0"/>
              <a:t>ferroviaires</a:t>
            </a:r>
            <a:r>
              <a:rPr lang="fr-FR" sz="1000" dirty="0"/>
              <a:t>)</a:t>
            </a:r>
            <a:r>
              <a:rPr lang="fr-FR" sz="1000" dirty="0" smtClean="0"/>
              <a:t>, </a:t>
            </a:r>
            <a:r>
              <a:rPr lang="fr-FR" sz="1000" dirty="0"/>
              <a:t>infrastructures de recharge de véhicules électriques et les infrastructures d'avitaillement en autres carburants ou </a:t>
            </a:r>
            <a:r>
              <a:rPr lang="fr-FR" sz="1000" dirty="0" smtClean="0"/>
              <a:t>combustible</a:t>
            </a:r>
            <a:endParaRPr lang="fr-FR" sz="10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228183" y="2058332"/>
            <a:ext cx="27395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rgbClr val="283584"/>
                </a:solidFill>
              </a:rPr>
              <a:t>Les porteurs de projet éligibles :</a:t>
            </a:r>
          </a:p>
          <a:p>
            <a:r>
              <a:rPr lang="fr-FR" sz="1000" dirty="0"/>
              <a:t>collectivités et autorités organisatrices de la mobilité concernées par une ZFE-m </a:t>
            </a:r>
            <a:endParaRPr lang="fr-FR" sz="1000" dirty="0" smtClean="0"/>
          </a:p>
        </p:txBody>
      </p:sp>
      <p:sp>
        <p:nvSpPr>
          <p:cNvPr id="14" name="ZoneTexte 13"/>
          <p:cNvSpPr txBox="1"/>
          <p:nvPr/>
        </p:nvSpPr>
        <p:spPr>
          <a:xfrm>
            <a:off x="6228184" y="3038638"/>
            <a:ext cx="27395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rgbClr val="283584"/>
                </a:solidFill>
              </a:rPr>
              <a:t>Les critères de hiérarchisation possibles :</a:t>
            </a:r>
          </a:p>
          <a:p>
            <a:r>
              <a:rPr lang="fr-FR" sz="1000" dirty="0" smtClean="0"/>
              <a:t>- projet constituant </a:t>
            </a:r>
            <a:r>
              <a:rPr lang="fr-FR" sz="1000" dirty="0"/>
              <a:t>une étape préalable à la création ou au développement de la </a:t>
            </a:r>
            <a:r>
              <a:rPr lang="fr-FR" sz="1000" dirty="0" smtClean="0"/>
              <a:t>ZFE-m</a:t>
            </a:r>
          </a:p>
          <a:p>
            <a:r>
              <a:rPr lang="fr-FR" sz="1000" dirty="0" smtClean="0"/>
              <a:t>- ayant </a:t>
            </a:r>
            <a:r>
              <a:rPr lang="fr-FR" sz="1000" dirty="0"/>
              <a:t>un impact pour faire connaître et sensibiliser sur la ZFE-m, ses enjeux et ses </a:t>
            </a:r>
            <a:r>
              <a:rPr lang="fr-FR" sz="1000" dirty="0" smtClean="0"/>
              <a:t>solutions</a:t>
            </a:r>
          </a:p>
          <a:p>
            <a:r>
              <a:rPr lang="fr-FR" sz="1000" dirty="0" smtClean="0"/>
              <a:t>- favorisant </a:t>
            </a:r>
            <a:r>
              <a:rPr lang="fr-FR" sz="1000" dirty="0"/>
              <a:t>le déploiement d’une offre de mobilité </a:t>
            </a:r>
            <a:r>
              <a:rPr lang="fr-FR" sz="1000" dirty="0" smtClean="0"/>
              <a:t>diversifiée</a:t>
            </a:r>
            <a:endParaRPr lang="fr-FR" sz="1000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00" y="123478"/>
            <a:ext cx="711583" cy="73761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737" y="904131"/>
            <a:ext cx="1836000" cy="997459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7164288" y="904131"/>
            <a:ext cx="190361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283584"/>
                </a:solidFill>
                <a:latin typeface="+mj-lt"/>
              </a:rPr>
              <a:t>40 000</a:t>
            </a:r>
          </a:p>
          <a:p>
            <a:r>
              <a:rPr lang="fr-FR" sz="800" dirty="0" smtClean="0">
                <a:latin typeface="+mj-lt"/>
              </a:rPr>
              <a:t>décès </a:t>
            </a:r>
            <a:r>
              <a:rPr lang="fr-FR" sz="800" dirty="0">
                <a:latin typeface="+mj-lt"/>
              </a:rPr>
              <a:t>sont provoqués</a:t>
            </a:r>
            <a:r>
              <a:rPr lang="fr-FR" sz="800" dirty="0" smtClean="0">
                <a:latin typeface="+mj-lt"/>
              </a:rPr>
              <a:t>, chaque </a:t>
            </a:r>
            <a:r>
              <a:rPr lang="fr-FR" sz="800" dirty="0">
                <a:latin typeface="+mj-lt"/>
              </a:rPr>
              <a:t>année </a:t>
            </a:r>
            <a:r>
              <a:rPr lang="fr-FR" sz="800" dirty="0" smtClean="0">
                <a:latin typeface="+mj-lt"/>
              </a:rPr>
              <a:t>en France</a:t>
            </a:r>
            <a:r>
              <a:rPr lang="fr-FR" sz="800" dirty="0">
                <a:latin typeface="+mj-lt"/>
              </a:rPr>
              <a:t>, par la pollution</a:t>
            </a:r>
            <a:br>
              <a:rPr lang="fr-FR" sz="800" dirty="0">
                <a:latin typeface="+mj-lt"/>
              </a:rPr>
            </a:br>
            <a:r>
              <a:rPr lang="fr-FR" sz="800" dirty="0">
                <a:latin typeface="+mj-lt"/>
              </a:rPr>
              <a:t>de l’air, en </a:t>
            </a:r>
            <a:r>
              <a:rPr lang="fr-FR" sz="800" dirty="0" smtClean="0">
                <a:latin typeface="+mj-lt"/>
              </a:rPr>
              <a:t>particulier par </a:t>
            </a:r>
            <a:r>
              <a:rPr lang="fr-FR" sz="800" dirty="0">
                <a:latin typeface="+mj-lt"/>
              </a:rPr>
              <a:t>les </a:t>
            </a:r>
            <a:r>
              <a:rPr lang="fr-FR" sz="800" dirty="0" smtClean="0">
                <a:latin typeface="+mj-lt"/>
              </a:rPr>
              <a:t>dioxydes d’azote </a:t>
            </a:r>
            <a:r>
              <a:rPr lang="fr-FR" sz="800" dirty="0">
                <a:latin typeface="+mj-lt"/>
              </a:rPr>
              <a:t>et les particules</a:t>
            </a:r>
            <a:br>
              <a:rPr lang="fr-FR" sz="800" dirty="0">
                <a:latin typeface="+mj-lt"/>
              </a:rPr>
            </a:br>
            <a:r>
              <a:rPr lang="fr-FR" sz="800" dirty="0">
                <a:latin typeface="+mj-lt"/>
              </a:rPr>
              <a:t>fines générés par </a:t>
            </a:r>
            <a:r>
              <a:rPr lang="fr-FR" sz="800" dirty="0" smtClean="0">
                <a:latin typeface="+mj-lt"/>
              </a:rPr>
              <a:t>les véhicules</a:t>
            </a:r>
            <a:endParaRPr lang="fr-FR" sz="800" dirty="0">
              <a:latin typeface="+mj-lt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321196" y="4660562"/>
            <a:ext cx="2499275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800" dirty="0" smtClean="0">
                <a:hlinkClick r:id="rId5"/>
              </a:rPr>
              <a:t>Accédez au cahier d’accompagnement dédié</a:t>
            </a:r>
            <a:endParaRPr lang="fr-FR" sz="800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198" y="4320199"/>
            <a:ext cx="774362" cy="55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3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39752" y="904131"/>
            <a:ext cx="47525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000" b="1" dirty="0" smtClean="0">
                <a:solidFill>
                  <a:srgbClr val="283584"/>
                </a:solidFill>
              </a:rPr>
              <a:t>L’ambition écologique : </a:t>
            </a:r>
            <a:r>
              <a:rPr lang="fr-FR" sz="1000" dirty="0" smtClean="0">
                <a:latin typeface="+mj-lt"/>
              </a:rPr>
              <a:t>afin </a:t>
            </a:r>
            <a:r>
              <a:rPr lang="fr-FR" sz="1000" dirty="0">
                <a:latin typeface="+mj-lt"/>
              </a:rPr>
              <a:t>de </a:t>
            </a:r>
            <a:r>
              <a:rPr lang="fr-FR" sz="1000" b="1" dirty="0">
                <a:latin typeface="+mj-lt"/>
              </a:rPr>
              <a:t>réduire l’impact environnemental des déplacements du quotidien</a:t>
            </a:r>
            <a:r>
              <a:rPr lang="fr-FR" sz="1000" dirty="0">
                <a:latin typeface="+mj-lt"/>
              </a:rPr>
              <a:t>, le </a:t>
            </a:r>
            <a:r>
              <a:rPr lang="fr-FR" sz="1000" dirty="0" smtClean="0">
                <a:latin typeface="+mj-lt"/>
              </a:rPr>
              <a:t>fonds </a:t>
            </a:r>
            <a:r>
              <a:rPr lang="fr-FR" sz="1000" dirty="0">
                <a:latin typeface="+mj-lt"/>
              </a:rPr>
              <a:t>vert a vocation à développer la pratique du covoiturage avec la mise en place par les collectivités d’infrastructures facilitant l’usage (aires, lignes, voies réservées) et des actions d’animation et d’incitation </a:t>
            </a:r>
            <a:r>
              <a:rPr lang="fr-FR" sz="1000" dirty="0" smtClean="0">
                <a:latin typeface="+mj-lt"/>
              </a:rPr>
              <a:t>financière.</a:t>
            </a:r>
            <a:endParaRPr lang="fr-FR" sz="1200" b="1" dirty="0" smtClean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23728" y="162975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Marianne-ExtraBold" panose="02000000000000000000" pitchFamily="50" charset="0"/>
              </a:rPr>
              <a:t>Développement </a:t>
            </a:r>
            <a:r>
              <a:rPr lang="fr-FR" b="1" dirty="0" smtClean="0">
                <a:solidFill>
                  <a:srgbClr val="000000"/>
                </a:solidFill>
                <a:latin typeface="Marianne-ExtraBold" panose="02000000000000000000" pitchFamily="50" charset="0"/>
              </a:rPr>
              <a:t>du </a:t>
            </a:r>
            <a:r>
              <a:rPr lang="fr-FR" b="1" dirty="0" smtClean="0">
                <a:solidFill>
                  <a:srgbClr val="283584"/>
                </a:solidFill>
                <a:latin typeface="Marianne-ExtraBold" panose="02000000000000000000" pitchFamily="50" charset="0"/>
              </a:rPr>
              <a:t>co-voiturage</a:t>
            </a:r>
            <a:endParaRPr lang="fr-FR" dirty="0"/>
          </a:p>
        </p:txBody>
      </p:sp>
      <p:sp>
        <p:nvSpPr>
          <p:cNvPr id="5" name="Espace réservé du pied de page 7"/>
          <p:cNvSpPr/>
          <p:nvPr/>
        </p:nvSpPr>
        <p:spPr>
          <a:xfrm>
            <a:off x="360000" y="4783680"/>
            <a:ext cx="5902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r>
              <a:rPr lang="fr-FR" sz="800" dirty="0"/>
              <a:t>Présentation du fonds vert 27-01-2023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4172" b="2221"/>
          <a:stretch/>
        </p:blipFill>
        <p:spPr>
          <a:xfrm>
            <a:off x="7812360" y="123478"/>
            <a:ext cx="1255540" cy="47162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23528" y="2058332"/>
            <a:ext cx="5832648" cy="2362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fr-FR" sz="1000" b="1" dirty="0" smtClean="0">
                <a:solidFill>
                  <a:srgbClr val="283584"/>
                </a:solidFill>
              </a:rPr>
              <a:t>Les projets concernés : </a:t>
            </a:r>
            <a:r>
              <a:rPr lang="fr-FR" sz="1000" dirty="0" smtClean="0"/>
              <a:t>Les actions financées par le Fonds vert peuvent </a:t>
            </a:r>
            <a:r>
              <a:rPr lang="fr-FR" sz="1000" dirty="0"/>
              <a:t>porter </a:t>
            </a:r>
            <a:r>
              <a:rPr lang="fr-FR" sz="1000" dirty="0" smtClean="0"/>
              <a:t>sur :</a:t>
            </a:r>
          </a:p>
          <a:p>
            <a:pPr marL="171450" indent="-171450">
              <a:buFontTx/>
              <a:buChar char="-"/>
            </a:pPr>
            <a:r>
              <a:rPr lang="fr-FR" sz="1000" b="1" dirty="0" smtClean="0"/>
              <a:t>études</a:t>
            </a:r>
            <a:r>
              <a:rPr lang="fr-FR" sz="1000" dirty="0" smtClean="0"/>
              <a:t> </a:t>
            </a:r>
            <a:r>
              <a:rPr lang="fr-FR" sz="1000" dirty="0"/>
              <a:t>de conception de schémas directeurs et études pré-opérationnelles à la mise en place </a:t>
            </a:r>
            <a:r>
              <a:rPr lang="fr-FR" sz="1000" dirty="0" smtClean="0"/>
              <a:t>d’infrastructures</a:t>
            </a:r>
          </a:p>
          <a:p>
            <a:pPr marL="171450" indent="-171450">
              <a:buFontTx/>
              <a:buChar char="-"/>
            </a:pPr>
            <a:r>
              <a:rPr lang="fr-FR" sz="1000" b="1" dirty="0" smtClean="0"/>
              <a:t>travaux d’infrastructures, d’équipements </a:t>
            </a:r>
            <a:r>
              <a:rPr lang="fr-FR" sz="1000" dirty="0" smtClean="0"/>
              <a:t>dédiés au covoiturage ou réalisation de lignes </a:t>
            </a:r>
            <a:r>
              <a:rPr lang="fr-FR" sz="1000" dirty="0"/>
              <a:t>de covoiturage :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adaptation de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constructions et d’équipements publics existants, nécessaires à l’essor du covoiturage (aires, places de parking,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système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de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comptage, voies réservées, matérialisation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dans l’espace public et équipement et matériel informatique et numérique associés à une ligne de covoiturage, etc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.)</a:t>
            </a:r>
          </a:p>
          <a:p>
            <a:pPr marL="171450" indent="-171450">
              <a:buFontTx/>
              <a:buChar char="-"/>
            </a:pPr>
            <a:r>
              <a:rPr lang="fr-FR" sz="1000" dirty="0" smtClean="0"/>
              <a:t>frais </a:t>
            </a:r>
            <a:r>
              <a:rPr lang="fr-FR" sz="1000" dirty="0"/>
              <a:t>de fonctionnement des </a:t>
            </a:r>
            <a:r>
              <a:rPr lang="fr-FR" sz="1000" b="1" dirty="0"/>
              <a:t>lignes de covoiturage </a:t>
            </a:r>
            <a:r>
              <a:rPr lang="fr-FR" sz="1000" dirty="0"/>
              <a:t>dans la limite de 3 ans</a:t>
            </a:r>
          </a:p>
          <a:p>
            <a:pPr marL="171450" indent="-171450">
              <a:buFontTx/>
              <a:buChar char="-"/>
            </a:pPr>
            <a:r>
              <a:rPr lang="fr-FR" sz="1000" dirty="0" smtClean="0"/>
              <a:t>outils </a:t>
            </a:r>
            <a:r>
              <a:rPr lang="fr-FR" sz="1000" dirty="0"/>
              <a:t>et actions d’</a:t>
            </a:r>
            <a:r>
              <a:rPr lang="fr-FR" sz="1000" b="1" dirty="0"/>
              <a:t>animation locale </a:t>
            </a:r>
            <a:r>
              <a:rPr lang="fr-FR" sz="1000" dirty="0"/>
              <a:t>pour encourager la pratique du </a:t>
            </a:r>
            <a:r>
              <a:rPr lang="fr-FR" sz="1000" dirty="0" smtClean="0"/>
              <a:t>covoiturage </a:t>
            </a:r>
            <a:r>
              <a:rPr lang="fr-FR" sz="1000" dirty="0"/>
              <a:t>: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infrastructure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numérique type développement de sites internet ou d’applications numériques, actions d’animation)</a:t>
            </a:r>
            <a:endParaRPr lang="fr-FR" sz="9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fr-FR" sz="1000" b="1" dirty="0" smtClean="0"/>
              <a:t>incitations </a:t>
            </a:r>
            <a:r>
              <a:rPr lang="fr-FR" sz="1000" b="1" dirty="0"/>
              <a:t>financières </a:t>
            </a:r>
            <a:r>
              <a:rPr lang="fr-FR" sz="1000" dirty="0"/>
              <a:t>à la pratique du </a:t>
            </a:r>
            <a:r>
              <a:rPr lang="fr-FR" sz="1000" dirty="0" smtClean="0"/>
              <a:t>covoiturage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, dont le principe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de 1€ de soutien de l’Etat pour 1€ versé par la collectivité (mesure 8 du plan covoiturage) du budget alloué à la campagne d’incitation financière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locale)</a:t>
            </a:r>
            <a:endParaRPr lang="fr-FR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228183" y="2058332"/>
            <a:ext cx="27395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rgbClr val="283584"/>
                </a:solidFill>
              </a:rPr>
              <a:t>Les porteurs de projet éligibles :</a:t>
            </a:r>
          </a:p>
          <a:p>
            <a:r>
              <a:rPr lang="fr-FR" sz="1000" dirty="0"/>
              <a:t>collectivités ou leur groupement compétents en matière de covoiturage (autorité organisatrice de la mobilité, gestionnaire de voirie</a:t>
            </a:r>
            <a:r>
              <a:rPr lang="fr-FR" sz="1000" dirty="0" smtClean="0"/>
              <a:t>)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228184" y="3003798"/>
            <a:ext cx="27395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rgbClr val="283584"/>
                </a:solidFill>
              </a:rPr>
              <a:t>Les critères de hiérarchisation possibles :</a:t>
            </a:r>
          </a:p>
          <a:p>
            <a:r>
              <a:rPr lang="fr-FR" sz="1000" dirty="0"/>
              <a:t> </a:t>
            </a:r>
            <a:r>
              <a:rPr lang="fr-FR" sz="1000" dirty="0" smtClean="0"/>
              <a:t>- projet améliorant </a:t>
            </a:r>
            <a:r>
              <a:rPr lang="fr-FR" sz="1000" dirty="0"/>
              <a:t>l’accès aux bassins d’emploi et aux agglomérations pour les habitants des zones rurales et </a:t>
            </a:r>
            <a:r>
              <a:rPr lang="fr-FR" sz="1000" dirty="0" smtClean="0"/>
              <a:t>périphériques</a:t>
            </a:r>
            <a:endParaRPr lang="fr-FR" sz="1000" dirty="0"/>
          </a:p>
          <a:p>
            <a:r>
              <a:rPr lang="fr-FR" sz="1000" dirty="0" smtClean="0"/>
              <a:t>- s’inscrivant </a:t>
            </a:r>
            <a:r>
              <a:rPr lang="fr-FR" sz="1000" dirty="0"/>
              <a:t>dans un système de mobilité organisant le rabattement vers les transports collectifs notamment ;</a:t>
            </a:r>
          </a:p>
          <a:p>
            <a:r>
              <a:rPr lang="fr-FR" sz="1000" dirty="0"/>
              <a:t> </a:t>
            </a:r>
            <a:r>
              <a:rPr lang="fr-FR" sz="1000" dirty="0" smtClean="0"/>
              <a:t>- portés </a:t>
            </a:r>
            <a:r>
              <a:rPr lang="fr-FR" sz="1000" dirty="0"/>
              <a:t>dans une approche </a:t>
            </a:r>
            <a:r>
              <a:rPr lang="fr-FR" sz="1000" i="1" dirty="0"/>
              <a:t>a </a:t>
            </a:r>
            <a:r>
              <a:rPr lang="fr-FR" sz="1000" i="1" dirty="0" smtClean="0"/>
              <a:t>minima </a:t>
            </a:r>
            <a:r>
              <a:rPr lang="fr-FR" sz="1000" dirty="0" smtClean="0"/>
              <a:t>intercommunale</a:t>
            </a:r>
            <a:endParaRPr lang="fr-FR" sz="1000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00" y="123478"/>
            <a:ext cx="711583" cy="73761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737" y="904131"/>
            <a:ext cx="1836000" cy="980093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7157785" y="904131"/>
            <a:ext cx="144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tx2"/>
                </a:solidFill>
                <a:latin typeface="+mj-lt"/>
              </a:rPr>
              <a:t>75%</a:t>
            </a:r>
          </a:p>
          <a:p>
            <a:r>
              <a:rPr lang="fr-FR" sz="800" dirty="0" smtClean="0">
                <a:latin typeface="+mj-lt"/>
              </a:rPr>
              <a:t>de </a:t>
            </a:r>
            <a:r>
              <a:rPr lang="fr-FR" sz="800" dirty="0">
                <a:latin typeface="+mj-lt"/>
              </a:rPr>
              <a:t>la capacité des</a:t>
            </a:r>
            <a:br>
              <a:rPr lang="fr-FR" sz="800" dirty="0">
                <a:latin typeface="+mj-lt"/>
              </a:rPr>
            </a:br>
            <a:r>
              <a:rPr lang="fr-FR" sz="800" dirty="0">
                <a:latin typeface="+mj-lt"/>
              </a:rPr>
              <a:t>voitures n’est pas</a:t>
            </a:r>
            <a:br>
              <a:rPr lang="fr-FR" sz="800" dirty="0">
                <a:latin typeface="+mj-lt"/>
              </a:rPr>
            </a:br>
            <a:r>
              <a:rPr lang="fr-FR" sz="800" dirty="0" smtClean="0">
                <a:latin typeface="+mj-lt"/>
              </a:rPr>
              <a:t>utilisée</a:t>
            </a:r>
            <a:endParaRPr lang="fr-FR" sz="800" dirty="0">
              <a:latin typeface="+mj-lt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177714" y="4659982"/>
            <a:ext cx="2714765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800" dirty="0" smtClean="0">
                <a:hlinkClick r:id="rId5"/>
              </a:rPr>
              <a:t>Accédez au cahier d’accompagnement dédié</a:t>
            </a:r>
            <a:endParaRPr lang="fr-FR" sz="800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993092"/>
            <a:ext cx="954922" cy="95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6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84" y="3946780"/>
            <a:ext cx="999299" cy="9992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39752" y="904131"/>
            <a:ext cx="47525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000" b="1" dirty="0" smtClean="0">
                <a:solidFill>
                  <a:srgbClr val="283584"/>
                </a:solidFill>
              </a:rPr>
              <a:t>L’ambition écologique : </a:t>
            </a:r>
            <a:r>
              <a:rPr lang="fr-FR" sz="1000" dirty="0" smtClean="0">
                <a:latin typeface="+mj-lt"/>
              </a:rPr>
              <a:t>le </a:t>
            </a:r>
            <a:r>
              <a:rPr lang="fr-FR" sz="1000" dirty="0">
                <a:latin typeface="+mj-lt"/>
              </a:rPr>
              <a:t>recyclage des friches est une mesure intrinsèquement verte, dans la mesure où elle permet d’</a:t>
            </a:r>
            <a:r>
              <a:rPr lang="fr-FR" sz="1000" b="1" dirty="0">
                <a:latin typeface="+mj-lt"/>
              </a:rPr>
              <a:t>éviter la consommation des espaces agricoles, naturels et forestiers</a:t>
            </a:r>
            <a:r>
              <a:rPr lang="fr-FR" sz="1000" dirty="0">
                <a:latin typeface="+mj-lt"/>
              </a:rPr>
              <a:t>. </a:t>
            </a:r>
            <a:r>
              <a:rPr lang="fr-FR" sz="1000" dirty="0" smtClean="0">
                <a:latin typeface="+mj-lt"/>
              </a:rPr>
              <a:t>Le </a:t>
            </a:r>
            <a:r>
              <a:rPr lang="fr-FR" sz="1000" dirty="0">
                <a:latin typeface="+mj-lt"/>
              </a:rPr>
              <a:t>Fonds vert vient compléter et pérenniser le fonds friches déployé dans le cadre de France Relance pour soutenir les </a:t>
            </a:r>
            <a:r>
              <a:rPr lang="fr-FR" sz="1000" dirty="0" smtClean="0">
                <a:latin typeface="+mj-lt"/>
              </a:rPr>
              <a:t>collectivités.</a:t>
            </a:r>
            <a:endParaRPr lang="fr-FR" sz="1200" b="1" dirty="0" smtClean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23728" y="162975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Marianne-ExtraBold" panose="02000000000000000000" pitchFamily="50" charset="0"/>
              </a:rPr>
              <a:t>Recyclage </a:t>
            </a:r>
            <a:r>
              <a:rPr lang="fr-FR" b="1" dirty="0">
                <a:solidFill>
                  <a:srgbClr val="283584"/>
                </a:solidFill>
                <a:latin typeface="Marianne-ExtraBold" panose="02000000000000000000" pitchFamily="50" charset="0"/>
              </a:rPr>
              <a:t>des friches</a:t>
            </a:r>
            <a:endParaRPr lang="fr-FR" dirty="0"/>
          </a:p>
        </p:txBody>
      </p:sp>
      <p:sp>
        <p:nvSpPr>
          <p:cNvPr id="5" name="Espace réservé du pied de page 7"/>
          <p:cNvSpPr/>
          <p:nvPr/>
        </p:nvSpPr>
        <p:spPr>
          <a:xfrm>
            <a:off x="360000" y="4783680"/>
            <a:ext cx="5902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r>
              <a:rPr lang="fr-FR" sz="800" dirty="0"/>
              <a:t>Présentation du fonds vert 27-01-2023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4172" b="2221"/>
          <a:stretch/>
        </p:blipFill>
        <p:spPr>
          <a:xfrm>
            <a:off x="7812360" y="123478"/>
            <a:ext cx="1255540" cy="47162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23528" y="2058332"/>
            <a:ext cx="5832648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fr-FR" sz="1000" b="1" dirty="0" smtClean="0">
                <a:solidFill>
                  <a:srgbClr val="283584"/>
                </a:solidFill>
              </a:rPr>
              <a:t>Les projets concernés : </a:t>
            </a:r>
            <a:r>
              <a:rPr lang="fr-FR" sz="1000" dirty="0" smtClean="0"/>
              <a:t>le Fonds vert permet de financer des </a:t>
            </a:r>
            <a:r>
              <a:rPr lang="fr-FR" sz="1000" b="1" dirty="0"/>
              <a:t>études</a:t>
            </a:r>
            <a:r>
              <a:rPr lang="fr-FR" sz="1000" dirty="0"/>
              <a:t>, des </a:t>
            </a:r>
            <a:r>
              <a:rPr lang="fr-FR" sz="1000" b="1" dirty="0"/>
              <a:t>acquisitions foncières</a:t>
            </a:r>
            <a:r>
              <a:rPr lang="fr-FR" sz="1000" dirty="0"/>
              <a:t>, des travaux de </a:t>
            </a:r>
            <a:r>
              <a:rPr lang="fr-FR" sz="1000" b="1" dirty="0" smtClean="0"/>
              <a:t>démolition </a:t>
            </a:r>
            <a:r>
              <a:rPr lang="fr-FR" sz="1000" dirty="0" smtClean="0"/>
              <a:t>ou</a:t>
            </a:r>
            <a:r>
              <a:rPr lang="fr-FR" sz="1000" b="1" dirty="0" smtClean="0"/>
              <a:t> déconstruction</a:t>
            </a:r>
            <a:r>
              <a:rPr lang="fr-FR" sz="1000" dirty="0" smtClean="0"/>
              <a:t>, </a:t>
            </a:r>
            <a:r>
              <a:rPr lang="fr-FR" sz="1000" dirty="0"/>
              <a:t>de </a:t>
            </a:r>
            <a:r>
              <a:rPr lang="fr-FR" sz="1000" b="1" dirty="0" smtClean="0"/>
              <a:t>dépollution</a:t>
            </a:r>
            <a:r>
              <a:rPr lang="fr-FR" sz="1000" dirty="0" smtClean="0"/>
              <a:t>, </a:t>
            </a:r>
            <a:r>
              <a:rPr lang="fr-FR" sz="1000" dirty="0"/>
              <a:t>de </a:t>
            </a:r>
            <a:r>
              <a:rPr lang="fr-FR" sz="1000" b="1" dirty="0"/>
              <a:t>réhabilitation de bâtiment</a:t>
            </a:r>
            <a:r>
              <a:rPr lang="fr-FR" sz="1000" dirty="0"/>
              <a:t>, de </a:t>
            </a:r>
            <a:r>
              <a:rPr lang="fr-FR" sz="1000" b="1" dirty="0"/>
              <a:t>restauration écologique des sols </a:t>
            </a:r>
            <a:r>
              <a:rPr lang="fr-FR" sz="1000" dirty="0"/>
              <a:t>(notamment aux fins de renaturation) ou </a:t>
            </a:r>
            <a:r>
              <a:rPr lang="fr-FR" sz="1000" dirty="0" smtClean="0"/>
              <a:t>d’</a:t>
            </a:r>
            <a:r>
              <a:rPr lang="fr-FR" sz="1000" b="1" dirty="0" smtClean="0"/>
              <a:t>aménagement</a:t>
            </a:r>
            <a:r>
              <a:rPr lang="fr-FR" sz="1000" dirty="0" smtClean="0"/>
              <a:t> relatifs </a:t>
            </a:r>
            <a:r>
              <a:rPr lang="fr-FR" sz="1000" dirty="0"/>
              <a:t>à l’action de recyclage d’une friche </a:t>
            </a:r>
            <a:r>
              <a:rPr lang="fr-FR" sz="1000" dirty="0" smtClean="0"/>
              <a:t>(y compris pour une </a:t>
            </a:r>
            <a:r>
              <a:rPr lang="fr-FR" sz="1000" dirty="0"/>
              <a:t>friche </a:t>
            </a:r>
            <a:r>
              <a:rPr lang="fr-FR" sz="1000" dirty="0" smtClean="0"/>
              <a:t>ICPE, </a:t>
            </a:r>
            <a:r>
              <a:rPr lang="fr-FR" sz="1000" dirty="0"/>
              <a:t>industrielle ou </a:t>
            </a:r>
            <a:r>
              <a:rPr lang="fr-FR" sz="1000" dirty="0" smtClean="0"/>
              <a:t>minière) </a:t>
            </a:r>
            <a:r>
              <a:rPr lang="fr-FR" sz="1000" dirty="0"/>
              <a:t>de sorte de </a:t>
            </a:r>
            <a:r>
              <a:rPr lang="fr-FR" sz="1000" b="1" dirty="0"/>
              <a:t>combler tout ou partie du déficit </a:t>
            </a:r>
            <a:r>
              <a:rPr lang="fr-FR" sz="1000" b="1" dirty="0" smtClean="0"/>
              <a:t>constaté</a:t>
            </a:r>
          </a:p>
          <a:p>
            <a:pPr marL="171450" indent="-171450">
              <a:buFontTx/>
              <a:buChar char="-"/>
            </a:pPr>
            <a:endParaRPr lang="fr-FR" sz="1000" b="1" dirty="0"/>
          </a:p>
          <a:p>
            <a:r>
              <a:rPr lang="fr-FR" sz="1000" dirty="0" smtClean="0">
                <a:sym typeface="Wingdings 3" panose="05040102010807070707" pitchFamily="18" charset="2"/>
              </a:rPr>
              <a:t> </a:t>
            </a:r>
            <a:r>
              <a:rPr lang="fr-FR" sz="1000" b="1" dirty="0" smtClean="0"/>
              <a:t>Critères </a:t>
            </a:r>
            <a:r>
              <a:rPr lang="fr-FR" sz="1000" b="1" dirty="0"/>
              <a:t>d’éligibilité </a:t>
            </a:r>
            <a:r>
              <a:rPr lang="fr-FR" sz="1000" dirty="0"/>
              <a:t>: </a:t>
            </a:r>
            <a:endParaRPr lang="fr-FR" sz="1000" dirty="0" smtClean="0"/>
          </a:p>
          <a:p>
            <a:pPr marL="171450" indent="-171450">
              <a:buFontTx/>
              <a:buChar char="-"/>
            </a:pPr>
            <a:r>
              <a:rPr lang="fr-FR" sz="1000" dirty="0" smtClean="0"/>
              <a:t>projets </a:t>
            </a:r>
            <a:r>
              <a:rPr lang="fr-FR" sz="1000" b="1" dirty="0" smtClean="0"/>
              <a:t>suffisamment matures </a:t>
            </a:r>
            <a:r>
              <a:rPr lang="fr-FR" sz="1000" dirty="0" smtClean="0"/>
              <a:t>pour lesquels devront </a:t>
            </a:r>
            <a:r>
              <a:rPr lang="fr-FR" sz="1000" dirty="0"/>
              <a:t>donc être connus : la maîtrise d’ouvrage, les conditions de maîtrise du foncier, la programmation urbaine de l’aménagement ou le projet de revitalisation économique, ainsi que le bilan économique de </a:t>
            </a:r>
            <a:r>
              <a:rPr lang="fr-FR" sz="1000" dirty="0" smtClean="0"/>
              <a:t>l’opération</a:t>
            </a:r>
          </a:p>
          <a:p>
            <a:pPr marL="171450" indent="-171450">
              <a:buFontTx/>
              <a:buChar char="-"/>
            </a:pPr>
            <a:r>
              <a:rPr lang="fr-FR" sz="1000" dirty="0" smtClean="0"/>
              <a:t>projets </a:t>
            </a:r>
            <a:r>
              <a:rPr lang="fr-FR" sz="1000" dirty="0"/>
              <a:t>dont </a:t>
            </a:r>
            <a:r>
              <a:rPr lang="fr-FR" sz="1000" b="1" dirty="0"/>
              <a:t>les bilans économiques restent déficitaires </a:t>
            </a:r>
            <a:r>
              <a:rPr lang="fr-FR" sz="1000" dirty="0"/>
              <a:t>après prise en compte de toutes les autres subventions publiques, et malgré la recherche et l’optimisation de tous les autres leviers </a:t>
            </a:r>
            <a:r>
              <a:rPr lang="fr-FR" sz="1000" dirty="0" smtClean="0"/>
              <a:t>d’équilibre</a:t>
            </a:r>
          </a:p>
          <a:p>
            <a:pPr marL="171450" indent="-171450">
              <a:buFontTx/>
              <a:buChar char="-"/>
            </a:pPr>
            <a:endParaRPr lang="fr-FR" sz="1000" b="1" dirty="0"/>
          </a:p>
          <a:p>
            <a:r>
              <a:rPr lang="fr-FR" sz="1000" dirty="0">
                <a:sym typeface="Wingdings 3" panose="05040102010807070707" pitchFamily="18" charset="2"/>
              </a:rPr>
              <a:t> </a:t>
            </a:r>
            <a:r>
              <a:rPr lang="fr-FR" sz="1000" b="1" dirty="0">
                <a:sym typeface="Wingdings 3" panose="05040102010807070707" pitchFamily="18" charset="2"/>
              </a:rPr>
              <a:t>Non éligibles :</a:t>
            </a:r>
            <a:r>
              <a:rPr lang="fr-FR" sz="1000" dirty="0">
                <a:sym typeface="Wingdings 3" panose="05040102010807070707" pitchFamily="18" charset="2"/>
              </a:rPr>
              <a:t> </a:t>
            </a:r>
            <a:r>
              <a:rPr lang="fr-FR" sz="1000" dirty="0" smtClean="0">
                <a:sym typeface="Wingdings 3" panose="05040102010807070707" pitchFamily="18" charset="2"/>
              </a:rPr>
              <a:t>les </a:t>
            </a:r>
            <a:r>
              <a:rPr lang="fr-FR" sz="1000" dirty="0">
                <a:sym typeface="Wingdings 3" panose="05040102010807070707" pitchFamily="18" charset="2"/>
              </a:rPr>
              <a:t>opérations de simple mise en conformité à une obligation </a:t>
            </a:r>
            <a:r>
              <a:rPr lang="fr-FR" sz="1000" dirty="0" smtClean="0">
                <a:sym typeface="Wingdings 3" panose="05040102010807070707" pitchFamily="18" charset="2"/>
              </a:rPr>
              <a:t>réglementaire</a:t>
            </a:r>
            <a:endParaRPr lang="fr-FR" sz="10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6228183" y="2058332"/>
            <a:ext cx="2739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rgbClr val="283584"/>
                </a:solidFill>
              </a:rPr>
              <a:t>Les porteurs de projet éligibles :</a:t>
            </a:r>
          </a:p>
          <a:p>
            <a:r>
              <a:rPr lang="fr-FR" sz="1000" dirty="0" smtClean="0"/>
              <a:t>- collectivités</a:t>
            </a:r>
            <a:r>
              <a:rPr lang="fr-FR" sz="1000" dirty="0"/>
              <a:t>, </a:t>
            </a:r>
            <a:r>
              <a:rPr lang="fr-FR" sz="1000" dirty="0" smtClean="0"/>
              <a:t>EPL ou opérateurs désignés</a:t>
            </a:r>
            <a:endParaRPr lang="fr-FR" sz="1000" dirty="0"/>
          </a:p>
          <a:p>
            <a:r>
              <a:rPr lang="fr-FR" sz="1000" dirty="0"/>
              <a:t>-</a:t>
            </a:r>
            <a:r>
              <a:rPr lang="fr-FR" sz="1000" dirty="0" smtClean="0"/>
              <a:t> EP de </a:t>
            </a:r>
            <a:r>
              <a:rPr lang="fr-FR" sz="1000" dirty="0"/>
              <a:t>l’Etat (dont le conservatoire du littoral) ou </a:t>
            </a:r>
            <a:r>
              <a:rPr lang="fr-FR" sz="1000" dirty="0" smtClean="0"/>
              <a:t>opérateurs désignés </a:t>
            </a:r>
            <a:endParaRPr lang="fr-FR" sz="1000" dirty="0"/>
          </a:p>
          <a:p>
            <a:r>
              <a:rPr lang="fr-FR" sz="1000" dirty="0" smtClean="0"/>
              <a:t>- aménageurs </a:t>
            </a:r>
            <a:r>
              <a:rPr lang="fr-FR" sz="1000" dirty="0"/>
              <a:t>publics </a:t>
            </a:r>
            <a:r>
              <a:rPr lang="fr-FR" sz="1000" dirty="0" smtClean="0"/>
              <a:t>(EPA, SEM</a:t>
            </a:r>
            <a:r>
              <a:rPr lang="fr-FR" sz="1000" dirty="0"/>
              <a:t>, </a:t>
            </a:r>
            <a:r>
              <a:rPr lang="fr-FR" sz="1000" dirty="0" smtClean="0"/>
              <a:t>SPL…)</a:t>
            </a:r>
            <a:endParaRPr lang="fr-FR" sz="1000" dirty="0"/>
          </a:p>
          <a:p>
            <a:r>
              <a:rPr lang="fr-FR" sz="1000" dirty="0" smtClean="0"/>
              <a:t>- organismes </a:t>
            </a:r>
            <a:r>
              <a:rPr lang="fr-FR" sz="1000" dirty="0"/>
              <a:t>de fonciers </a:t>
            </a:r>
            <a:r>
              <a:rPr lang="fr-FR" sz="1000" dirty="0" smtClean="0"/>
              <a:t>solidaires</a:t>
            </a:r>
            <a:endParaRPr lang="fr-FR" sz="1000" dirty="0"/>
          </a:p>
          <a:p>
            <a:r>
              <a:rPr lang="fr-FR" sz="1000" dirty="0"/>
              <a:t>-</a:t>
            </a:r>
            <a:r>
              <a:rPr lang="fr-FR" sz="1000" dirty="0" smtClean="0"/>
              <a:t> </a:t>
            </a:r>
            <a:r>
              <a:rPr lang="fr-FR" sz="1000" dirty="0"/>
              <a:t>bailleurs sociaux </a:t>
            </a:r>
          </a:p>
          <a:p>
            <a:r>
              <a:rPr lang="fr-FR" sz="1000" dirty="0"/>
              <a:t>-</a:t>
            </a:r>
            <a:r>
              <a:rPr lang="fr-FR" sz="1000" dirty="0" smtClean="0"/>
              <a:t> </a:t>
            </a:r>
            <a:r>
              <a:rPr lang="fr-FR" sz="1000" dirty="0"/>
              <a:t>entreprises </a:t>
            </a:r>
            <a:r>
              <a:rPr lang="fr-FR" sz="1000" dirty="0" smtClean="0"/>
              <a:t>privées (sous conditions)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228184" y="3395776"/>
            <a:ext cx="27395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rgbClr val="283584"/>
                </a:solidFill>
              </a:rPr>
              <a:t>Les critères de hiérarchisation possibles :</a:t>
            </a:r>
          </a:p>
          <a:p>
            <a:r>
              <a:rPr lang="fr-FR" sz="1000" dirty="0" smtClean="0"/>
              <a:t>- projets s’inscrivant dans des programmes (ACV, PVD, TI, QPV, NPNRU, PNRQAD, OPAH, ORT, PPA, OGS, OIN…</a:t>
            </a:r>
            <a:endParaRPr lang="fr-FR" sz="1000" dirty="0"/>
          </a:p>
          <a:p>
            <a:r>
              <a:rPr lang="fr-FR" sz="1000" dirty="0" smtClean="0"/>
              <a:t>- s’engageant </a:t>
            </a:r>
            <a:r>
              <a:rPr lang="fr-FR" sz="1000" dirty="0"/>
              <a:t>dans une démarche d’aménagement durable 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00" y="123478"/>
            <a:ext cx="711583" cy="73761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737" y="904131"/>
            <a:ext cx="1836000" cy="1043582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7092280" y="904131"/>
            <a:ext cx="1875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/>
                </a:solidFill>
              </a:rPr>
              <a:t>150 000 ha</a:t>
            </a:r>
            <a:br>
              <a:rPr lang="fr-FR" b="1" dirty="0">
                <a:solidFill>
                  <a:schemeClr val="tx2"/>
                </a:solidFill>
              </a:rPr>
            </a:br>
            <a:r>
              <a:rPr lang="fr-FR" sz="800" dirty="0"/>
              <a:t>C’est la </a:t>
            </a:r>
            <a:r>
              <a:rPr lang="fr-FR" sz="800" dirty="0" smtClean="0"/>
              <a:t>surface occupée </a:t>
            </a:r>
            <a:r>
              <a:rPr lang="fr-FR" sz="800" dirty="0"/>
              <a:t>par les </a:t>
            </a:r>
            <a:r>
              <a:rPr lang="fr-FR" sz="800" dirty="0" smtClean="0"/>
              <a:t>friches industrielles </a:t>
            </a:r>
            <a:r>
              <a:rPr lang="fr-FR" sz="800" dirty="0"/>
              <a:t>en France.</a:t>
            </a:r>
            <a:br>
              <a:rPr lang="fr-FR" sz="800" dirty="0"/>
            </a:br>
            <a:r>
              <a:rPr lang="fr-FR" sz="800" dirty="0"/>
              <a:t>E</a:t>
            </a:r>
            <a:r>
              <a:rPr lang="fr-FR" sz="800" dirty="0" smtClean="0"/>
              <a:t>n moyenne 20 </a:t>
            </a:r>
            <a:r>
              <a:rPr lang="fr-FR" sz="800" dirty="0"/>
              <a:t>000 </a:t>
            </a:r>
            <a:r>
              <a:rPr lang="fr-FR" sz="800" dirty="0" smtClean="0"/>
              <a:t>ha d’espaces naturels, agricoles </a:t>
            </a:r>
            <a:r>
              <a:rPr lang="fr-FR" sz="800" dirty="0"/>
              <a:t>ou </a:t>
            </a:r>
            <a:r>
              <a:rPr lang="fr-FR" sz="800" dirty="0" smtClean="0"/>
              <a:t>forestiers sont </a:t>
            </a:r>
            <a:r>
              <a:rPr lang="fr-FR" sz="800" dirty="0"/>
              <a:t>transformés </a:t>
            </a:r>
            <a:r>
              <a:rPr lang="fr-FR" sz="800" dirty="0" smtClean="0"/>
              <a:t>en espaces urbanisés chaque année.</a:t>
            </a:r>
            <a:endParaRPr lang="fr-FR" sz="800" dirty="0">
              <a:latin typeface="+mj-lt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415002" y="4657698"/>
            <a:ext cx="255272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800" dirty="0" smtClean="0">
                <a:hlinkClick r:id="rId6"/>
              </a:rPr>
              <a:t>Accédez au cahier d’accompagnement dédié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395967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939902"/>
            <a:ext cx="1079907" cy="10799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39752" y="904131"/>
            <a:ext cx="47525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000" b="1" dirty="0" smtClean="0">
                <a:solidFill>
                  <a:srgbClr val="283584"/>
                </a:solidFill>
              </a:rPr>
              <a:t>L’ambition écologique : </a:t>
            </a:r>
            <a:r>
              <a:rPr lang="fr-FR" sz="1000" dirty="0">
                <a:latin typeface="+mj-lt"/>
              </a:rPr>
              <a:t>les projets présentés au titre du </a:t>
            </a:r>
            <a:r>
              <a:rPr lang="fr-FR" sz="1000" dirty="0" smtClean="0">
                <a:latin typeface="+mj-lt"/>
              </a:rPr>
              <a:t>Fonds </a:t>
            </a:r>
            <a:r>
              <a:rPr lang="fr-FR" sz="1000" dirty="0">
                <a:latin typeface="+mj-lt"/>
              </a:rPr>
              <a:t>vert doivent permettre de </a:t>
            </a:r>
            <a:r>
              <a:rPr lang="fr-FR" sz="1000" b="1" dirty="0">
                <a:latin typeface="+mj-lt"/>
              </a:rPr>
              <a:t>réduire les pressions sur la biodiversité et de la restaurer sur l'ensemble du territoire</a:t>
            </a:r>
            <a:r>
              <a:rPr lang="fr-FR" sz="1000" dirty="0">
                <a:latin typeface="+mj-lt"/>
              </a:rPr>
              <a:t>.</a:t>
            </a:r>
            <a:endParaRPr lang="fr-FR" sz="1200" b="1" dirty="0" smtClean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23728" y="162975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Marianne-ExtraBold" panose="02000000000000000000" pitchFamily="50" charset="0"/>
              </a:rPr>
              <a:t>Accompagnement </a:t>
            </a:r>
            <a:r>
              <a:rPr lang="fr-FR" b="1" dirty="0" smtClean="0">
                <a:solidFill>
                  <a:srgbClr val="000000"/>
                </a:solidFill>
                <a:latin typeface="Marianne-ExtraBold" panose="02000000000000000000" pitchFamily="50" charset="0"/>
              </a:rPr>
              <a:t>de </a:t>
            </a:r>
            <a:r>
              <a:rPr lang="fr-FR" b="1" dirty="0">
                <a:solidFill>
                  <a:srgbClr val="000000"/>
                </a:solidFill>
                <a:latin typeface="Marianne-ExtraBold" panose="02000000000000000000" pitchFamily="50" charset="0"/>
              </a:rPr>
              <a:t>la stratégie nationale</a:t>
            </a:r>
          </a:p>
          <a:p>
            <a:r>
              <a:rPr lang="fr-FR" b="1" dirty="0">
                <a:solidFill>
                  <a:srgbClr val="283584"/>
                </a:solidFill>
                <a:latin typeface="Marianne-ExtraBold" panose="02000000000000000000" pitchFamily="50" charset="0"/>
              </a:rPr>
              <a:t>biodiversité 2030</a:t>
            </a:r>
            <a:endParaRPr lang="fr-FR" dirty="0"/>
          </a:p>
        </p:txBody>
      </p:sp>
      <p:sp>
        <p:nvSpPr>
          <p:cNvPr id="5" name="Espace réservé du pied de page 7"/>
          <p:cNvSpPr/>
          <p:nvPr/>
        </p:nvSpPr>
        <p:spPr>
          <a:xfrm>
            <a:off x="360000" y="4783680"/>
            <a:ext cx="5902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r>
              <a:rPr lang="fr-FR" sz="800" dirty="0"/>
              <a:t>Présentation du fonds vert 27-01-2023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4172" b="2221"/>
          <a:stretch/>
        </p:blipFill>
        <p:spPr>
          <a:xfrm>
            <a:off x="7812360" y="123478"/>
            <a:ext cx="1255540" cy="47162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23528" y="2058332"/>
            <a:ext cx="5832648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fr-FR" sz="1000" b="1" dirty="0" smtClean="0">
                <a:solidFill>
                  <a:srgbClr val="283584"/>
                </a:solidFill>
              </a:rPr>
              <a:t>Les projets concernés : </a:t>
            </a:r>
            <a:r>
              <a:rPr lang="fr-FR" sz="1000" dirty="0" smtClean="0"/>
              <a:t>le Fonds vert peut financer :</a:t>
            </a:r>
          </a:p>
          <a:p>
            <a:pPr marL="171450" indent="-171450">
              <a:buFontTx/>
              <a:buChar char="-"/>
            </a:pPr>
            <a:r>
              <a:rPr lang="fr-FR" sz="1000" dirty="0" smtClean="0"/>
              <a:t>des </a:t>
            </a:r>
            <a:r>
              <a:rPr lang="fr-FR" sz="1000" b="1" dirty="0"/>
              <a:t>subventions d’animation, d’ingénierie et d’études préalables </a:t>
            </a:r>
            <a:r>
              <a:rPr lang="fr-FR" sz="1000" dirty="0"/>
              <a:t>à la conception des projets ainsi que leur évaluation dans le </a:t>
            </a:r>
            <a:r>
              <a:rPr lang="fr-FR" sz="1000" dirty="0" smtClean="0"/>
              <a:t>temps</a:t>
            </a:r>
            <a:endParaRPr lang="fr-FR" sz="1000" dirty="0"/>
          </a:p>
          <a:p>
            <a:pPr marL="171450" indent="-171450">
              <a:spcAft>
                <a:spcPts val="300"/>
              </a:spcAft>
              <a:buFontTx/>
              <a:buChar char="-"/>
            </a:pPr>
            <a:r>
              <a:rPr lang="fr-FR" sz="1000" dirty="0" smtClean="0"/>
              <a:t>des </a:t>
            </a:r>
            <a:r>
              <a:rPr lang="fr-FR" sz="1000" b="1" dirty="0"/>
              <a:t>subventions </a:t>
            </a:r>
            <a:r>
              <a:rPr lang="fr-FR" sz="1000" b="1" dirty="0" smtClean="0"/>
              <a:t>d’investissement </a:t>
            </a:r>
            <a:r>
              <a:rPr lang="fr-FR" sz="1000" dirty="0"/>
              <a:t>permettant la mise en œuvre </a:t>
            </a:r>
            <a:r>
              <a:rPr lang="fr-FR" sz="1000" dirty="0" smtClean="0"/>
              <a:t>des </a:t>
            </a:r>
            <a:r>
              <a:rPr lang="fr-FR" sz="1000" dirty="0"/>
              <a:t>solutions </a:t>
            </a:r>
            <a:r>
              <a:rPr lang="fr-FR" sz="1000" dirty="0" smtClean="0"/>
              <a:t>identifiées</a:t>
            </a:r>
          </a:p>
          <a:p>
            <a:pPr>
              <a:spcAft>
                <a:spcPts val="300"/>
              </a:spcAft>
            </a:pPr>
            <a:r>
              <a:rPr lang="fr-FR" sz="1000" dirty="0" smtClean="0"/>
              <a:t>Les actions se déclinent en </a:t>
            </a:r>
            <a:r>
              <a:rPr lang="fr-FR" sz="1000" b="1" dirty="0" smtClean="0"/>
              <a:t>4 volets </a:t>
            </a:r>
            <a:r>
              <a:rPr lang="fr-FR" sz="1000" dirty="0" smtClean="0"/>
              <a:t>:</a:t>
            </a:r>
          </a:p>
          <a:p>
            <a:pPr marL="171450" indent="-171450">
              <a:buFontTx/>
              <a:buChar char="-"/>
            </a:pPr>
            <a:r>
              <a:rPr lang="fr-FR" sz="1000" dirty="0"/>
              <a:t>m</a:t>
            </a:r>
            <a:r>
              <a:rPr lang="fr-FR" sz="1000" dirty="0" smtClean="0"/>
              <a:t>ise </a:t>
            </a:r>
            <a:r>
              <a:rPr lang="fr-FR" sz="1000" dirty="0"/>
              <a:t>en œuvre de la </a:t>
            </a:r>
            <a:r>
              <a:rPr lang="fr-FR" sz="1000" b="1" dirty="0" smtClean="0"/>
              <a:t>stratégie </a:t>
            </a:r>
            <a:r>
              <a:rPr lang="fr-FR" sz="1000" b="1" dirty="0"/>
              <a:t>nationale pour les aires </a:t>
            </a:r>
            <a:r>
              <a:rPr lang="fr-FR" sz="1000" b="1" dirty="0" smtClean="0"/>
              <a:t>protégées </a:t>
            </a:r>
            <a:r>
              <a:rPr lang="fr-FR" sz="1000" dirty="0" smtClean="0"/>
              <a:t>: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acquisitions foncières, études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et concertation préalable à la création ou l’extension d’aires protégées et de zones de protection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forte, investissements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pour la mise en œuvre des plans de gestion des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aires protégées</a:t>
            </a:r>
            <a:endParaRPr lang="fr-FR" sz="1000" dirty="0" smtClean="0"/>
          </a:p>
          <a:p>
            <a:pPr marL="171450" indent="-171450">
              <a:buFontTx/>
              <a:buChar char="-"/>
            </a:pPr>
            <a:r>
              <a:rPr lang="fr-FR" sz="1000" b="1" dirty="0" smtClean="0"/>
              <a:t>protection </a:t>
            </a:r>
            <a:r>
              <a:rPr lang="fr-FR" sz="1000" b="1" dirty="0"/>
              <a:t>des espèces </a:t>
            </a:r>
            <a:r>
              <a:rPr lang="fr-FR" sz="1000" dirty="0"/>
              <a:t>: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protection des insectes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pollinisateurs,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plans nationaux d’action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pour la conservation et la restauration d’espèces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menacées</a:t>
            </a:r>
            <a:endParaRPr lang="fr-FR" sz="1000" dirty="0" smtClean="0"/>
          </a:p>
          <a:p>
            <a:pPr marL="171450" indent="-171450">
              <a:buFontTx/>
              <a:buChar char="-"/>
            </a:pPr>
            <a:r>
              <a:rPr lang="fr-FR" sz="1000" b="1" dirty="0" smtClean="0"/>
              <a:t>réduction </a:t>
            </a:r>
            <a:r>
              <a:rPr lang="fr-FR" sz="1000" b="1" dirty="0"/>
              <a:t>des pressions </a:t>
            </a:r>
            <a:r>
              <a:rPr lang="fr-FR" sz="1000" dirty="0"/>
              <a:t>: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lutte contre les espèces exotiques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envahissantes, dépollution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(plastiques, </a:t>
            </a:r>
            <a:r>
              <a:rPr lang="fr-FR" sz="900" dirty="0" err="1">
                <a:solidFill>
                  <a:schemeClr val="bg1">
                    <a:lumMod val="50000"/>
                  </a:schemeClr>
                </a:solidFill>
              </a:rPr>
              <a:t>macrodéchets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 et retrait des navires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abandonnés)</a:t>
            </a:r>
            <a:endParaRPr lang="fr-FR" sz="1000" dirty="0" smtClean="0"/>
          </a:p>
          <a:p>
            <a:pPr marL="171450" indent="-171450">
              <a:buFontTx/>
              <a:buChar char="-"/>
            </a:pPr>
            <a:r>
              <a:rPr lang="fr-FR" sz="1000" b="1" dirty="0" smtClean="0"/>
              <a:t>restauration </a:t>
            </a:r>
            <a:r>
              <a:rPr lang="fr-FR" sz="1000" b="1" dirty="0"/>
              <a:t>écologique </a:t>
            </a:r>
            <a:r>
              <a:rPr lang="fr-FR" sz="1000" dirty="0"/>
              <a:t>: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continuités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écologiques, mouillages écologiques pour la protection des fonds marins,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préservation 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des sols </a:t>
            </a:r>
            <a:r>
              <a:rPr lang="fr-FR" sz="900" dirty="0" smtClean="0">
                <a:solidFill>
                  <a:schemeClr val="bg1">
                    <a:lumMod val="50000"/>
                  </a:schemeClr>
                </a:solidFill>
              </a:rPr>
              <a:t>forestiers, démarches paysagère</a:t>
            </a:r>
            <a:endParaRPr lang="fr-FR" sz="1000" dirty="0">
              <a:solidFill>
                <a:schemeClr val="bg1">
                  <a:lumMod val="50000"/>
                </a:schemeClr>
              </a:solidFill>
            </a:endParaRPr>
          </a:p>
          <a:p>
            <a:endParaRPr lang="fr-FR" sz="1000" dirty="0">
              <a:sym typeface="Wingdings 3" panose="05040102010807070707" pitchFamily="18" charset="2"/>
            </a:endParaRPr>
          </a:p>
          <a:p>
            <a:r>
              <a:rPr lang="fr-FR" sz="1000" dirty="0" smtClean="0">
                <a:sym typeface="Wingdings 3" panose="05040102010807070707" pitchFamily="18" charset="2"/>
              </a:rPr>
              <a:t> </a:t>
            </a:r>
            <a:r>
              <a:rPr lang="fr-FR" sz="1000" b="1" dirty="0" smtClean="0"/>
              <a:t>Non éligibles </a:t>
            </a:r>
            <a:r>
              <a:rPr lang="fr-FR" sz="1000" dirty="0"/>
              <a:t>: les opérations de simple mise en conformité à une obligation </a:t>
            </a:r>
            <a:r>
              <a:rPr lang="fr-FR" sz="1000" dirty="0" smtClean="0"/>
              <a:t>réglementaire</a:t>
            </a:r>
            <a:endParaRPr lang="fr-FR" sz="10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228183" y="2058332"/>
            <a:ext cx="27395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rgbClr val="283584"/>
                </a:solidFill>
              </a:rPr>
              <a:t>Les porteurs de projet éligibles :</a:t>
            </a:r>
          </a:p>
          <a:p>
            <a:r>
              <a:rPr lang="fr-FR" sz="1000" dirty="0" smtClean="0"/>
              <a:t>- collectivités territoriales, groupements</a:t>
            </a:r>
          </a:p>
          <a:p>
            <a:r>
              <a:rPr lang="fr-FR" sz="1000" dirty="0" smtClean="0"/>
              <a:t>- EP locaux (SEM, SPM…)</a:t>
            </a:r>
            <a:endParaRPr lang="fr-FR" sz="1000" dirty="0"/>
          </a:p>
          <a:p>
            <a:r>
              <a:rPr lang="fr-FR" sz="1000" dirty="0" smtClean="0"/>
              <a:t>- EP de </a:t>
            </a:r>
            <a:r>
              <a:rPr lang="fr-FR" sz="1000" dirty="0"/>
              <a:t>l’Etat ou </a:t>
            </a:r>
            <a:r>
              <a:rPr lang="fr-FR" sz="1000" dirty="0" smtClean="0"/>
              <a:t>GIP</a:t>
            </a:r>
            <a:endParaRPr lang="fr-FR" sz="1000" dirty="0"/>
          </a:p>
          <a:p>
            <a:r>
              <a:rPr lang="fr-FR" sz="1000" dirty="0" smtClean="0"/>
              <a:t>- associations ou fondations</a:t>
            </a:r>
          </a:p>
          <a:p>
            <a:r>
              <a:rPr lang="fr-FR" sz="1000" dirty="0" smtClean="0"/>
              <a:t>- structures gestionnaires</a:t>
            </a:r>
          </a:p>
          <a:p>
            <a:r>
              <a:rPr lang="fr-FR" sz="1000" dirty="0" smtClean="0"/>
              <a:t>- entreprises privées…</a:t>
            </a:r>
            <a:endParaRPr lang="fr-FR" sz="1000" dirty="0"/>
          </a:p>
        </p:txBody>
      </p:sp>
      <p:sp>
        <p:nvSpPr>
          <p:cNvPr id="14" name="ZoneTexte 13"/>
          <p:cNvSpPr txBox="1"/>
          <p:nvPr/>
        </p:nvSpPr>
        <p:spPr>
          <a:xfrm>
            <a:off x="6228184" y="3529920"/>
            <a:ext cx="27170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rgbClr val="283584"/>
                </a:solidFill>
              </a:rPr>
              <a:t>Les critères de hiérarchisation possibles :</a:t>
            </a:r>
          </a:p>
          <a:p>
            <a:r>
              <a:rPr lang="fr-FR" sz="1000" dirty="0" smtClean="0"/>
              <a:t>en fonction des mesures (cf. détail dans le cahier d’accompagnement)</a:t>
            </a:r>
            <a:endParaRPr lang="fr-FR" sz="1000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00" y="123478"/>
            <a:ext cx="711583" cy="73761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00" y="908406"/>
            <a:ext cx="1836000" cy="995625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7236296" y="888404"/>
            <a:ext cx="1440160" cy="89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tx2"/>
                </a:solidFill>
              </a:rPr>
              <a:t>68%</a:t>
            </a:r>
          </a:p>
          <a:p>
            <a:r>
              <a:rPr lang="fr-FR" sz="800" dirty="0" smtClean="0"/>
              <a:t>des </a:t>
            </a:r>
            <a:r>
              <a:rPr lang="fr-FR" sz="800" dirty="0"/>
              <a:t>habitats menacés</a:t>
            </a:r>
            <a:br>
              <a:rPr lang="fr-FR" sz="800" dirty="0"/>
            </a:br>
            <a:r>
              <a:rPr lang="fr-FR" sz="800" dirty="0"/>
              <a:t>au niveau européen</a:t>
            </a:r>
            <a:br>
              <a:rPr lang="fr-FR" sz="800" dirty="0"/>
            </a:br>
            <a:r>
              <a:rPr lang="fr-FR" sz="800" dirty="0"/>
              <a:t>sont présents en France</a:t>
            </a:r>
            <a:br>
              <a:rPr lang="fr-FR" sz="800" dirty="0"/>
            </a:br>
            <a:r>
              <a:rPr lang="fr-FR" sz="800" dirty="0" smtClean="0"/>
              <a:t>métropolitaine</a:t>
            </a:r>
            <a:endParaRPr lang="fr-FR" sz="800" dirty="0">
              <a:latin typeface="+mj-lt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384320" y="4651349"/>
            <a:ext cx="2427268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800" dirty="0" smtClean="0">
                <a:hlinkClick r:id="rId6"/>
              </a:rPr>
              <a:t>Accédez au cahier d’accompagnement dédié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298183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re 6"/>
          <p:cNvSpPr/>
          <p:nvPr/>
        </p:nvSpPr>
        <p:spPr>
          <a:xfrm>
            <a:off x="1208983" y="174861"/>
            <a:ext cx="6424920" cy="71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endParaRPr lang="fr-FR" sz="2550" b="1" strike="noStrike" spc="-1" dirty="0" smtClean="0">
              <a:solidFill>
                <a:srgbClr val="000000"/>
              </a:solidFill>
              <a:latin typeface="Marianne"/>
              <a:ea typeface="DejaVu Sans"/>
            </a:endParaRPr>
          </a:p>
        </p:txBody>
      </p:sp>
      <p:sp>
        <p:nvSpPr>
          <p:cNvPr id="233" name="Espace réservé du pied de page 7"/>
          <p:cNvSpPr/>
          <p:nvPr/>
        </p:nvSpPr>
        <p:spPr>
          <a:xfrm>
            <a:off x="360000" y="4783680"/>
            <a:ext cx="5902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r>
              <a:rPr lang="fr-FR" sz="800" dirty="0"/>
              <a:t>Présentation du fonds vert 27-01-2023</a:t>
            </a:r>
          </a:p>
        </p:txBody>
      </p:sp>
      <p:sp>
        <p:nvSpPr>
          <p:cNvPr id="234" name="Espace réservé du numéro de diapositive 1"/>
          <p:cNvSpPr/>
          <p:nvPr/>
        </p:nvSpPr>
        <p:spPr>
          <a:xfrm>
            <a:off x="6264000" y="4783680"/>
            <a:ext cx="1348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E67B17DE-6B9D-498D-92E3-80CF9F62C240}" type="slidenum">
              <a:rPr lang="fr-FR" sz="750" b="1" strike="noStrike" spc="-1">
                <a:solidFill>
                  <a:srgbClr val="000000"/>
                </a:solidFill>
                <a:latin typeface="Marianne"/>
                <a:ea typeface="DejaVu Sans"/>
              </a:rPr>
              <a:t>3</a:t>
            </a:fld>
            <a:endParaRPr lang="fr-FR" sz="750" b="0" strike="noStrike" spc="-1">
              <a:latin typeface="Arial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4172" b="2221"/>
          <a:stretch/>
        </p:blipFill>
        <p:spPr>
          <a:xfrm>
            <a:off x="7812360" y="123478"/>
            <a:ext cx="1255540" cy="47162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729898"/>
            <a:ext cx="4904734" cy="384217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08983" y="102853"/>
            <a:ext cx="6531369" cy="433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" algn="ctr">
              <a:lnSpc>
                <a:spcPct val="120000"/>
              </a:lnSpc>
              <a:spcAft>
                <a:spcPts val="601"/>
              </a:spcAft>
              <a:buClr>
                <a:srgbClr val="000000"/>
              </a:buClr>
            </a:pPr>
            <a:r>
              <a:rPr lang="fr-FR" sz="20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Des actions pour un impact </a:t>
            </a:r>
            <a:r>
              <a:rPr lang="fr-FR" sz="2000" b="1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écologique réel</a:t>
            </a:r>
            <a:endParaRPr lang="fr-FR" sz="20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38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51882"/>
            <a:ext cx="954211" cy="954211"/>
          </a:xfrm>
          <a:prstGeom prst="rect">
            <a:avLst/>
          </a:prstGeom>
        </p:spPr>
      </p:pic>
      <p:sp>
        <p:nvSpPr>
          <p:cNvPr id="231" name="Titre 6"/>
          <p:cNvSpPr/>
          <p:nvPr/>
        </p:nvSpPr>
        <p:spPr>
          <a:xfrm>
            <a:off x="1208983" y="195486"/>
            <a:ext cx="6424920" cy="71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endParaRPr lang="fr-FR" sz="2550" b="1" strike="noStrike" spc="-1" dirty="0" smtClean="0">
              <a:solidFill>
                <a:srgbClr val="000000"/>
              </a:solidFill>
              <a:latin typeface="Marianne"/>
              <a:ea typeface="DejaVu Sans"/>
            </a:endParaRPr>
          </a:p>
        </p:txBody>
      </p:sp>
      <p:sp>
        <p:nvSpPr>
          <p:cNvPr id="232" name="Espace réservé du texte 2"/>
          <p:cNvSpPr/>
          <p:nvPr/>
        </p:nvSpPr>
        <p:spPr>
          <a:xfrm>
            <a:off x="251520" y="1419622"/>
            <a:ext cx="3312368" cy="26642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1440">
              <a:lnSpc>
                <a:spcPct val="120000"/>
              </a:lnSpc>
              <a:spcAft>
                <a:spcPts val="601"/>
              </a:spcAft>
              <a:buClr>
                <a:srgbClr val="000000"/>
              </a:buClr>
            </a:pPr>
            <a:endParaRPr lang="fr-FR" sz="1050" b="1" u="sng" strike="noStrike" spc="-1" dirty="0" smtClean="0">
              <a:solidFill>
                <a:srgbClr val="000000"/>
              </a:solidFill>
              <a:latin typeface="Marianne"/>
              <a:ea typeface="DejaVu Sans"/>
            </a:endParaRPr>
          </a:p>
          <a:p>
            <a:pPr marL="172890" indent="-171450">
              <a:lnSpc>
                <a:spcPct val="120000"/>
              </a:lnSpc>
              <a:spcAft>
                <a:spcPts val="601"/>
              </a:spcAft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fr-FR" sz="1100" b="1" strike="noStrike" spc="-1" dirty="0" smtClean="0">
              <a:solidFill>
                <a:srgbClr val="000000"/>
              </a:solidFill>
              <a:latin typeface="Marianne"/>
              <a:ea typeface="DejaVu Sans"/>
            </a:endParaRPr>
          </a:p>
        </p:txBody>
      </p:sp>
      <p:sp>
        <p:nvSpPr>
          <p:cNvPr id="234" name="Espace réservé du numéro de diapositive 1"/>
          <p:cNvSpPr/>
          <p:nvPr/>
        </p:nvSpPr>
        <p:spPr>
          <a:xfrm>
            <a:off x="6264000" y="4783680"/>
            <a:ext cx="1348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E67B17DE-6B9D-498D-92E3-80CF9F62C240}" type="slidenum">
              <a:rPr lang="fr-FR" sz="750" b="1" strike="noStrike" spc="-1">
                <a:solidFill>
                  <a:srgbClr val="000000"/>
                </a:solidFill>
                <a:latin typeface="Marianne"/>
                <a:ea typeface="DejaVu Sans"/>
              </a:rPr>
              <a:t>4</a:t>
            </a:fld>
            <a:endParaRPr lang="fr-FR" sz="750" b="0" strike="noStrike" spc="-1">
              <a:latin typeface="Arial"/>
            </a:endParaRPr>
          </a:p>
        </p:txBody>
      </p:sp>
      <p:sp>
        <p:nvSpPr>
          <p:cNvPr id="9" name="Espace réservé du pied de page 7"/>
          <p:cNvSpPr/>
          <p:nvPr/>
        </p:nvSpPr>
        <p:spPr>
          <a:xfrm>
            <a:off x="360000" y="4783680"/>
            <a:ext cx="5902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r>
              <a:rPr lang="fr-FR" sz="800" dirty="0"/>
              <a:t>Présentation du fonds vert 27-01-2023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4172" b="2221"/>
          <a:stretch/>
        </p:blipFill>
        <p:spPr>
          <a:xfrm>
            <a:off x="7812360" y="123478"/>
            <a:ext cx="1255540" cy="4716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43608" y="102853"/>
            <a:ext cx="6768751" cy="433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" algn="ctr">
              <a:lnSpc>
                <a:spcPct val="120000"/>
              </a:lnSpc>
              <a:spcAft>
                <a:spcPts val="601"/>
              </a:spcAft>
              <a:buClr>
                <a:srgbClr val="000000"/>
              </a:buClr>
            </a:pPr>
            <a:r>
              <a:rPr lang="fr-FR" sz="2000" b="1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Une ambition écologique pour chaque projet aidé</a:t>
            </a:r>
            <a:endParaRPr lang="fr-FR" sz="20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6252664"/>
              </p:ext>
            </p:extLst>
          </p:nvPr>
        </p:nvGraphicFramePr>
        <p:xfrm>
          <a:off x="1043608" y="1701213"/>
          <a:ext cx="7106498" cy="2101114"/>
        </p:xfrm>
        <a:graphic>
          <a:graphicData uri="http://schemas.openxmlformats.org/drawingml/2006/table">
            <a:tbl>
              <a:tblPr/>
              <a:tblGrid>
                <a:gridCol w="2229139">
                  <a:extLst>
                    <a:ext uri="{9D8B030D-6E8A-4147-A177-3AD203B41FA5}">
                      <a16:colId xmlns:a16="http://schemas.microsoft.com/office/drawing/2014/main" val="4270032512"/>
                    </a:ext>
                  </a:extLst>
                </a:gridCol>
                <a:gridCol w="4877359">
                  <a:extLst>
                    <a:ext uri="{9D8B030D-6E8A-4147-A177-3AD203B41FA5}">
                      <a16:colId xmlns:a16="http://schemas.microsoft.com/office/drawing/2014/main" val="1978829939"/>
                    </a:ext>
                  </a:extLst>
                </a:gridCol>
              </a:tblGrid>
              <a:tr h="24601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Renforcer la performance environnementale</a:t>
                      </a:r>
                      <a:endParaRPr lang="fr-FR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F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907362"/>
                  </a:ext>
                </a:extLst>
              </a:tr>
              <a:tr h="639328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Renforcement du tri à la source et valorisation des </a:t>
                      </a:r>
                      <a:r>
                        <a:rPr lang="fr-FR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biodéchets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Réduire les ordures ménagères résiduelles, par la généralisation du tri à la source et la valorisation des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biodéchets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2548653"/>
                  </a:ext>
                </a:extLst>
              </a:tr>
              <a:tr h="576443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Rénovation des parcs de luminaires d’</a:t>
                      </a:r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éclairage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public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Transformer au moins 10% du système d’éclairage public du parc, sans en attendre </a:t>
                      </a:r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l’obsolescence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89007"/>
                  </a:ext>
                </a:extLst>
              </a:tr>
              <a:tr h="639328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Rénovation énergétique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des bâtiments publics locaux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Réduire durablement les consommations énergétiques des bâtiments publics (objectif de réduction de 40% de la consommation d’énergie finale en moyenne)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221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873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6" y="51470"/>
            <a:ext cx="990682" cy="1020886"/>
          </a:xfrm>
          <a:prstGeom prst="rect">
            <a:avLst/>
          </a:prstGeom>
        </p:spPr>
      </p:pic>
      <p:sp>
        <p:nvSpPr>
          <p:cNvPr id="231" name="Titre 6"/>
          <p:cNvSpPr/>
          <p:nvPr/>
        </p:nvSpPr>
        <p:spPr>
          <a:xfrm>
            <a:off x="1208983" y="195486"/>
            <a:ext cx="6424920" cy="71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endParaRPr lang="fr-FR" sz="2550" b="1" strike="noStrike" spc="-1" dirty="0" smtClean="0">
              <a:solidFill>
                <a:srgbClr val="000000"/>
              </a:solidFill>
              <a:latin typeface="Marianne"/>
              <a:ea typeface="DejaVu Sans"/>
            </a:endParaRPr>
          </a:p>
        </p:txBody>
      </p:sp>
      <p:sp>
        <p:nvSpPr>
          <p:cNvPr id="232" name="Espace réservé du texte 2"/>
          <p:cNvSpPr/>
          <p:nvPr/>
        </p:nvSpPr>
        <p:spPr>
          <a:xfrm>
            <a:off x="251520" y="1419622"/>
            <a:ext cx="3312368" cy="26642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1440">
              <a:lnSpc>
                <a:spcPct val="120000"/>
              </a:lnSpc>
              <a:spcAft>
                <a:spcPts val="601"/>
              </a:spcAft>
              <a:buClr>
                <a:srgbClr val="000000"/>
              </a:buClr>
            </a:pPr>
            <a:endParaRPr lang="fr-FR" sz="1050" b="1" u="sng" strike="noStrike" spc="-1" dirty="0" smtClean="0">
              <a:solidFill>
                <a:srgbClr val="000000"/>
              </a:solidFill>
              <a:latin typeface="Marianne"/>
              <a:ea typeface="DejaVu Sans"/>
            </a:endParaRPr>
          </a:p>
          <a:p>
            <a:pPr marL="172890" indent="-171450">
              <a:lnSpc>
                <a:spcPct val="120000"/>
              </a:lnSpc>
              <a:spcAft>
                <a:spcPts val="601"/>
              </a:spcAft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fr-FR" sz="1100" b="1" strike="noStrike" spc="-1" dirty="0" smtClean="0">
              <a:solidFill>
                <a:srgbClr val="000000"/>
              </a:solidFill>
              <a:latin typeface="Marianne"/>
              <a:ea typeface="DejaVu Sans"/>
            </a:endParaRPr>
          </a:p>
        </p:txBody>
      </p:sp>
      <p:sp>
        <p:nvSpPr>
          <p:cNvPr id="234" name="Espace réservé du numéro de diapositive 1"/>
          <p:cNvSpPr/>
          <p:nvPr/>
        </p:nvSpPr>
        <p:spPr>
          <a:xfrm>
            <a:off x="6264000" y="4783680"/>
            <a:ext cx="1348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E67B17DE-6B9D-498D-92E3-80CF9F62C240}" type="slidenum">
              <a:rPr lang="fr-FR" sz="750" b="1" strike="noStrike" spc="-1">
                <a:solidFill>
                  <a:srgbClr val="000000"/>
                </a:solidFill>
                <a:latin typeface="Marianne"/>
                <a:ea typeface="DejaVu Sans"/>
              </a:rPr>
              <a:t>5</a:t>
            </a:fld>
            <a:endParaRPr lang="fr-FR" sz="750" b="0" strike="noStrike" spc="-1">
              <a:latin typeface="Arial"/>
            </a:endParaRPr>
          </a:p>
        </p:txBody>
      </p:sp>
      <p:sp>
        <p:nvSpPr>
          <p:cNvPr id="9" name="Espace réservé du pied de page 7"/>
          <p:cNvSpPr/>
          <p:nvPr/>
        </p:nvSpPr>
        <p:spPr>
          <a:xfrm>
            <a:off x="360000" y="4783680"/>
            <a:ext cx="5902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r>
              <a:rPr lang="fr-FR" sz="800" dirty="0"/>
              <a:t>Présentation du fonds vert 27-01-2023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4172" b="2221"/>
          <a:stretch/>
        </p:blipFill>
        <p:spPr>
          <a:xfrm>
            <a:off x="7812360" y="123478"/>
            <a:ext cx="1255540" cy="4716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43608" y="102853"/>
            <a:ext cx="6768751" cy="433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" algn="ctr">
              <a:lnSpc>
                <a:spcPct val="120000"/>
              </a:lnSpc>
              <a:spcAft>
                <a:spcPts val="601"/>
              </a:spcAft>
              <a:buClr>
                <a:srgbClr val="000000"/>
              </a:buClr>
            </a:pPr>
            <a:r>
              <a:rPr lang="fr-FR" sz="2000" b="1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Une ambition écologique pour chaque projet aidé</a:t>
            </a:r>
            <a:endParaRPr lang="fr-FR" sz="20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409416"/>
              </p:ext>
            </p:extLst>
          </p:nvPr>
        </p:nvGraphicFramePr>
        <p:xfrm>
          <a:off x="539552" y="915566"/>
          <a:ext cx="8208912" cy="3672406"/>
        </p:xfrm>
        <a:graphic>
          <a:graphicData uri="http://schemas.openxmlformats.org/drawingml/2006/table">
            <a:tbl>
              <a:tblPr/>
              <a:tblGrid>
                <a:gridCol w="2418696">
                  <a:extLst>
                    <a:ext uri="{9D8B030D-6E8A-4147-A177-3AD203B41FA5}">
                      <a16:colId xmlns:a16="http://schemas.microsoft.com/office/drawing/2014/main" val="4023078785"/>
                    </a:ext>
                  </a:extLst>
                </a:gridCol>
                <a:gridCol w="5790216">
                  <a:extLst>
                    <a:ext uri="{9D8B030D-6E8A-4147-A177-3AD203B41FA5}">
                      <a16:colId xmlns:a16="http://schemas.microsoft.com/office/drawing/2014/main" val="2884943107"/>
                    </a:ext>
                  </a:extLst>
                </a:gridCol>
              </a:tblGrid>
              <a:tr h="30270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Adapter</a:t>
                      </a:r>
                      <a:r>
                        <a:rPr lang="fr-FR" sz="11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 les territoires </a:t>
                      </a:r>
                      <a:r>
                        <a:rPr lang="fr-FR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au changement climatique</a:t>
                      </a:r>
                      <a:endParaRPr lang="fr-FR" sz="1100" b="1" i="0" u="none" strike="noStrike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4246" marR="4246" marT="4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8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Marianne Light" panose="02000000000000000000" pitchFamily="50" charset="0"/>
                      </a:endParaRPr>
                    </a:p>
                  </a:txBody>
                  <a:tcPr marL="4246" marR="4246" marT="4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869322"/>
                  </a:ext>
                </a:extLst>
              </a:tr>
              <a:tr h="657294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Renforcement de la protection des bâtiments contre les </a:t>
                      </a:r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vents cycloniques</a:t>
                      </a:r>
                    </a:p>
                  </a:txBody>
                  <a:tcPr marL="4246" marR="4246" marT="4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Réduire la vulnérabilité de leurs bâtiments en cas d’événement météorologique extrême. Renforcer ou construire au moins un bâtiment résistant aux vents cycloniques pour chaque collectivité</a:t>
                      </a:r>
                    </a:p>
                  </a:txBody>
                  <a:tcPr marL="4246" marR="4246" marT="4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130703"/>
                  </a:ext>
                </a:extLst>
              </a:tr>
              <a:tr h="516922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Prévention des risques d’</a:t>
                      </a:r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incendies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de forêt et de végétation</a:t>
                      </a:r>
                    </a:p>
                  </a:txBody>
                  <a:tcPr marL="4246" marR="4246" marT="4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Améliorer la protection des territoires situés à l’interface entre massifs boisés ou végétalisés et zones bâties, où naissent 80 % des feux</a:t>
                      </a:r>
                    </a:p>
                  </a:txBody>
                  <a:tcPr marL="4246" marR="4246" marT="4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889963"/>
                  </a:ext>
                </a:extLst>
              </a:tr>
              <a:tr h="664614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Prévention des </a:t>
                      </a:r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inondations</a:t>
                      </a:r>
                    </a:p>
                  </a:txBody>
                  <a:tcPr marL="4246" marR="4246" marT="4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Améliorer la résilience des territoires face au changement climatique, préserver les vies humaines et à réduire les dommages économiques des </a:t>
                      </a:r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inondations (2</a:t>
                      </a:r>
                      <a:r>
                        <a:rPr lang="fr-FR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volets : PAPI et GEMAPI)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46" marR="4246" marT="4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510962"/>
                  </a:ext>
                </a:extLst>
              </a:tr>
              <a:tr h="590768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Adaptation aux risques émergents en </a:t>
                      </a:r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montagne</a:t>
                      </a:r>
                    </a:p>
                  </a:txBody>
                  <a:tcPr marL="4246" marR="4246" marT="4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Permettre une bonne préparation des territoires face aux risques en montagne et contribuer à diminuer la vulnérabilité des personnes et des biens ; permettre que tous les sites de montagne identifiés à risques soient suivis, étudiés ou traités</a:t>
                      </a:r>
                    </a:p>
                  </a:txBody>
                  <a:tcPr marL="4246" marR="4246" marT="4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441661"/>
                  </a:ext>
                </a:extLst>
              </a:tr>
              <a:tr h="563120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Accompagnement pour</a:t>
                      </a:r>
                      <a:b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l’adaptation des territoires</a:t>
                      </a:r>
                      <a:b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littoraux au </a:t>
                      </a:r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recul du trait de côte</a:t>
                      </a:r>
                    </a:p>
                  </a:txBody>
                  <a:tcPr marL="4246" marR="4246" marT="4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Soutenir les collectivités dans la mise en </a:t>
                      </a:r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œuvre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d’opérations d’anticipation et d’adaptation aux effets du changement climatique et au recul du trait de côte.</a:t>
                      </a:r>
                    </a:p>
                  </a:txBody>
                  <a:tcPr marL="4246" marR="4246" marT="4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404583"/>
                  </a:ext>
                </a:extLst>
              </a:tr>
              <a:tr h="376984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Renaturation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des villes et des villages</a:t>
                      </a:r>
                    </a:p>
                  </a:txBody>
                  <a:tcPr marL="4246" marR="4246" marT="4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Réduire les vulnérabilités en ciblant sur des solutions fondées sur la nature (végétalisation, régulation hydraulique ou encore aménagement de parcs et jardins)</a:t>
                      </a:r>
                    </a:p>
                  </a:txBody>
                  <a:tcPr marL="4246" marR="4246" marT="4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788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608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re 6"/>
          <p:cNvSpPr/>
          <p:nvPr/>
        </p:nvSpPr>
        <p:spPr>
          <a:xfrm>
            <a:off x="1208983" y="195486"/>
            <a:ext cx="6424920" cy="71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endParaRPr lang="fr-FR" sz="2550" b="1" strike="noStrike" spc="-1" dirty="0" smtClean="0">
              <a:solidFill>
                <a:srgbClr val="000000"/>
              </a:solidFill>
              <a:latin typeface="Marianne"/>
              <a:ea typeface="DejaVu Sans"/>
            </a:endParaRPr>
          </a:p>
        </p:txBody>
      </p:sp>
      <p:sp>
        <p:nvSpPr>
          <p:cNvPr id="232" name="Espace réservé du texte 2"/>
          <p:cNvSpPr/>
          <p:nvPr/>
        </p:nvSpPr>
        <p:spPr>
          <a:xfrm>
            <a:off x="251520" y="1419622"/>
            <a:ext cx="3312368" cy="26642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1440">
              <a:lnSpc>
                <a:spcPct val="120000"/>
              </a:lnSpc>
              <a:spcAft>
                <a:spcPts val="601"/>
              </a:spcAft>
              <a:buClr>
                <a:srgbClr val="000000"/>
              </a:buClr>
            </a:pPr>
            <a:endParaRPr lang="fr-FR" sz="1050" b="1" u="sng" strike="noStrike" spc="-1" dirty="0" smtClean="0">
              <a:solidFill>
                <a:srgbClr val="000000"/>
              </a:solidFill>
              <a:latin typeface="Marianne"/>
              <a:ea typeface="DejaVu Sans"/>
            </a:endParaRPr>
          </a:p>
          <a:p>
            <a:pPr marL="172890" indent="-171450">
              <a:lnSpc>
                <a:spcPct val="120000"/>
              </a:lnSpc>
              <a:spcAft>
                <a:spcPts val="601"/>
              </a:spcAft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fr-FR" sz="1100" b="1" strike="noStrike" spc="-1" dirty="0" smtClean="0">
              <a:solidFill>
                <a:srgbClr val="000000"/>
              </a:solidFill>
              <a:latin typeface="Marianne"/>
              <a:ea typeface="DejaVu Sans"/>
            </a:endParaRPr>
          </a:p>
        </p:txBody>
      </p:sp>
      <p:sp>
        <p:nvSpPr>
          <p:cNvPr id="234" name="Espace réservé du numéro de diapositive 1"/>
          <p:cNvSpPr/>
          <p:nvPr/>
        </p:nvSpPr>
        <p:spPr>
          <a:xfrm>
            <a:off x="6264000" y="4783680"/>
            <a:ext cx="1348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E67B17DE-6B9D-498D-92E3-80CF9F62C240}" type="slidenum">
              <a:rPr lang="fr-FR" sz="750" b="1" strike="noStrike" spc="-1">
                <a:solidFill>
                  <a:srgbClr val="000000"/>
                </a:solidFill>
                <a:latin typeface="Marianne"/>
                <a:ea typeface="DejaVu Sans"/>
              </a:rPr>
              <a:t>6</a:t>
            </a:fld>
            <a:endParaRPr lang="fr-FR" sz="750" b="0" strike="noStrike" spc="-1">
              <a:latin typeface="Arial"/>
            </a:endParaRPr>
          </a:p>
        </p:txBody>
      </p:sp>
      <p:sp>
        <p:nvSpPr>
          <p:cNvPr id="9" name="Espace réservé du pied de page 7"/>
          <p:cNvSpPr/>
          <p:nvPr/>
        </p:nvSpPr>
        <p:spPr>
          <a:xfrm>
            <a:off x="360000" y="4783680"/>
            <a:ext cx="5902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r>
              <a:rPr lang="fr-FR" sz="800" dirty="0"/>
              <a:t>Présentation du fonds vert 27-01-2023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4172" b="2221"/>
          <a:stretch/>
        </p:blipFill>
        <p:spPr>
          <a:xfrm>
            <a:off x="7812360" y="123478"/>
            <a:ext cx="1255540" cy="4716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43608" y="102853"/>
            <a:ext cx="6768751" cy="433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" algn="ctr">
              <a:lnSpc>
                <a:spcPct val="120000"/>
              </a:lnSpc>
              <a:spcAft>
                <a:spcPts val="601"/>
              </a:spcAft>
              <a:buClr>
                <a:srgbClr val="000000"/>
              </a:buClr>
            </a:pPr>
            <a:r>
              <a:rPr lang="fr-FR" sz="2000" b="1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Une ambition écologique pour chaque projet aidé</a:t>
            </a:r>
            <a:endParaRPr lang="fr-FR" sz="20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41209"/>
            <a:ext cx="1008539" cy="1045437"/>
          </a:xfrm>
          <a:prstGeom prst="rect">
            <a:avLst/>
          </a:prstGeom>
        </p:spPr>
      </p:pic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6130443"/>
              </p:ext>
            </p:extLst>
          </p:nvPr>
        </p:nvGraphicFramePr>
        <p:xfrm>
          <a:off x="1338358" y="1551106"/>
          <a:ext cx="6762034" cy="2676828"/>
        </p:xfrm>
        <a:graphic>
          <a:graphicData uri="http://schemas.openxmlformats.org/drawingml/2006/table">
            <a:tbl>
              <a:tblPr/>
              <a:tblGrid>
                <a:gridCol w="1937118">
                  <a:extLst>
                    <a:ext uri="{9D8B030D-6E8A-4147-A177-3AD203B41FA5}">
                      <a16:colId xmlns:a16="http://schemas.microsoft.com/office/drawing/2014/main" val="2572075678"/>
                    </a:ext>
                  </a:extLst>
                </a:gridCol>
                <a:gridCol w="4824916">
                  <a:extLst>
                    <a:ext uri="{9D8B030D-6E8A-4147-A177-3AD203B41FA5}">
                      <a16:colId xmlns:a16="http://schemas.microsoft.com/office/drawing/2014/main" val="1383293631"/>
                    </a:ext>
                  </a:extLst>
                </a:gridCol>
              </a:tblGrid>
              <a:tr h="27623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Améliorer</a:t>
                      </a:r>
                      <a:r>
                        <a:rPr lang="fr-FR" sz="11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fr-FR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la qualité du cadre de vie</a:t>
                      </a:r>
                      <a:endParaRPr lang="fr-FR" sz="11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8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Marianne Light" panose="02000000000000000000" pitchFamily="50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534782"/>
                  </a:ext>
                </a:extLst>
              </a:tr>
              <a:tr h="780775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Développement du </a:t>
                      </a:r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co-voiturage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Développer la pratique du covoiturage avec la mise en place par les collectivités d’infrastructures facilitant l’usage (aires, lignes, voies réservées) et des actions d’animation et d’incitation financière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87659"/>
                  </a:ext>
                </a:extLst>
              </a:tr>
              <a:tr h="640935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Accompagnement du déploiement des </a:t>
                      </a:r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ZFE-m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Améliorer la qualité de l’air en réduisant les émissions de polluants (NO</a:t>
                      </a:r>
                      <a:r>
                        <a:rPr lang="fr-FR" sz="11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et particules fines), et de réduire l’exposition de la population.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117914"/>
                  </a:ext>
                </a:extLst>
              </a:tr>
              <a:tr h="337947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Recyclage foncier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Eviter la consommation des espaces agricoles, naturels et forestiers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71901"/>
                  </a:ext>
                </a:extLst>
              </a:tr>
              <a:tr h="640935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Accompagnement de la stratégie nationale </a:t>
                      </a:r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biodiversité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2030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Permettre de réduire les pressions sur la biodiversité et de la restaurer sur l'ensemble du territoire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861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019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Espace réservé du texte 2"/>
          <p:cNvSpPr/>
          <p:nvPr/>
        </p:nvSpPr>
        <p:spPr>
          <a:xfrm>
            <a:off x="683568" y="1059582"/>
            <a:ext cx="8068794" cy="341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1440" algn="just">
              <a:lnSpc>
                <a:spcPct val="120000"/>
              </a:lnSpc>
              <a:spcAft>
                <a:spcPts val="601"/>
              </a:spcAft>
              <a:buClr>
                <a:srgbClr val="000000"/>
              </a:buClr>
            </a:pPr>
            <a:r>
              <a:rPr lang="fr-FR" sz="1100" b="1" spc="-1" dirty="0" smtClean="0">
                <a:solidFill>
                  <a:srgbClr val="5699A2"/>
                </a:solidFill>
                <a:latin typeface="Marianne"/>
                <a:ea typeface="DejaVu Sans"/>
              </a:rPr>
              <a:t>Toutes les collectivités territoriales</a:t>
            </a:r>
            <a:r>
              <a:rPr lang="fr-FR" sz="1100" b="1" spc="-1" dirty="0" smtClean="0">
                <a:solidFill>
                  <a:srgbClr val="000000"/>
                </a:solidFill>
                <a:latin typeface="Marianne"/>
                <a:ea typeface="DejaVu Sans"/>
              </a:rPr>
              <a:t> </a:t>
            </a:r>
            <a:r>
              <a:rPr lang="fr-FR" sz="1100" spc="-1" dirty="0" smtClean="0">
                <a:solidFill>
                  <a:srgbClr val="000000"/>
                </a:solidFill>
                <a:latin typeface="Marianne"/>
                <a:ea typeface="DejaVu Sans"/>
              </a:rPr>
              <a:t>et leurs groupements </a:t>
            </a:r>
            <a:r>
              <a:rPr lang="fr-FR" sz="1100" spc="-1" dirty="0" smtClean="0">
                <a:latin typeface="Marianne"/>
                <a:ea typeface="DejaVu Sans"/>
              </a:rPr>
              <a:t>sont</a:t>
            </a:r>
            <a:r>
              <a:rPr lang="fr-FR" sz="1100" b="1" spc="-1" dirty="0" smtClean="0">
                <a:latin typeface="Marianne"/>
                <a:ea typeface="DejaVu Sans"/>
              </a:rPr>
              <a:t> </a:t>
            </a:r>
            <a:r>
              <a:rPr lang="fr-FR" sz="1100" spc="-1" dirty="0" smtClean="0">
                <a:latin typeface="Marianne"/>
                <a:ea typeface="DejaVu Sans"/>
              </a:rPr>
              <a:t>éligibles</a:t>
            </a:r>
            <a:r>
              <a:rPr lang="fr-FR" sz="1100" b="1" spc="-1" dirty="0" smtClean="0">
                <a:latin typeface="Marianne"/>
                <a:ea typeface="DejaVu Sans"/>
              </a:rPr>
              <a:t> </a:t>
            </a:r>
            <a:r>
              <a:rPr lang="fr-FR" sz="1100" spc="-1" dirty="0" smtClean="0">
                <a:latin typeface="Marianne"/>
                <a:ea typeface="DejaVu Sans"/>
              </a:rPr>
              <a:t>au Fonds </a:t>
            </a:r>
            <a:r>
              <a:rPr lang="fr-FR" sz="1100" spc="-1" dirty="0" smtClean="0">
                <a:solidFill>
                  <a:srgbClr val="000000"/>
                </a:solidFill>
                <a:latin typeface="Marianne"/>
                <a:ea typeface="DejaVu Sans"/>
              </a:rPr>
              <a:t>vert (y compris les conseils départementaux et régionaux). </a:t>
            </a:r>
            <a:r>
              <a:rPr lang="fr-FR" sz="1100" spc="-1" dirty="0" smtClean="0">
                <a:latin typeface="Marianne"/>
                <a:ea typeface="DejaVu Sans"/>
              </a:rPr>
              <a:t>En fonction des mesures, les </a:t>
            </a:r>
            <a:r>
              <a:rPr lang="fr-FR" sz="1100" b="1" spc="-1" dirty="0" smtClean="0">
                <a:solidFill>
                  <a:srgbClr val="5699A2"/>
                </a:solidFill>
                <a:latin typeface="Marianne"/>
                <a:ea typeface="DejaVu Sans"/>
              </a:rPr>
              <a:t>partenaires des collectivités </a:t>
            </a:r>
            <a:r>
              <a:rPr lang="fr-FR" sz="1100" spc="-1" dirty="0" smtClean="0">
                <a:latin typeface="Marianne"/>
                <a:ea typeface="DejaVu Sans"/>
              </a:rPr>
              <a:t>(établissements publics fonciers, bailleurs sociaux, associations…) peuvent également être bénéficiaires des aides du Fonds vert</a:t>
            </a:r>
          </a:p>
          <a:p>
            <a:pPr marL="1440" algn="just">
              <a:lnSpc>
                <a:spcPct val="120000"/>
              </a:lnSpc>
              <a:spcAft>
                <a:spcPts val="601"/>
              </a:spcAft>
              <a:buClr>
                <a:srgbClr val="000000"/>
              </a:buClr>
            </a:pPr>
            <a:r>
              <a:rPr lang="fr-FR" sz="1100" spc="-1" dirty="0">
                <a:solidFill>
                  <a:srgbClr val="000000"/>
                </a:solidFill>
                <a:ea typeface="DejaVu Sans"/>
              </a:rPr>
              <a:t>Le </a:t>
            </a:r>
            <a:r>
              <a:rPr lang="fr-FR" sz="1100" b="1" spc="-1" dirty="0">
                <a:solidFill>
                  <a:srgbClr val="5699A2"/>
                </a:solidFill>
                <a:ea typeface="DejaVu Sans"/>
              </a:rPr>
              <a:t>droit commun des subventions d’investissement </a:t>
            </a:r>
            <a:r>
              <a:rPr lang="fr-FR" sz="1100" spc="-1" dirty="0" smtClean="0">
                <a:solidFill>
                  <a:srgbClr val="000000"/>
                </a:solidFill>
                <a:ea typeface="DejaVu Sans"/>
              </a:rPr>
              <a:t>aux collectivités s’applique </a:t>
            </a:r>
            <a:r>
              <a:rPr lang="fr-FR" sz="1100" spc="-1" dirty="0">
                <a:solidFill>
                  <a:srgbClr val="000000"/>
                </a:solidFill>
                <a:ea typeface="DejaVu Sans"/>
              </a:rPr>
              <a:t>au </a:t>
            </a:r>
            <a:r>
              <a:rPr lang="fr-FR" sz="1100" spc="-1" dirty="0" smtClean="0">
                <a:solidFill>
                  <a:srgbClr val="000000"/>
                </a:solidFill>
                <a:ea typeface="DejaVu Sans"/>
              </a:rPr>
              <a:t>Fonds vert</a:t>
            </a:r>
          </a:p>
          <a:p>
            <a:pPr marL="1440" algn="just">
              <a:lnSpc>
                <a:spcPct val="120000"/>
              </a:lnSpc>
              <a:buClr>
                <a:srgbClr val="000000"/>
              </a:buClr>
            </a:pPr>
            <a:r>
              <a:rPr lang="fr-FR" sz="1100" spc="-1" dirty="0" smtClean="0">
                <a:solidFill>
                  <a:srgbClr val="000000"/>
                </a:solidFill>
                <a:latin typeface="Marianne"/>
                <a:ea typeface="DejaVu Sans"/>
              </a:rPr>
              <a:t>Les moyens du Fonds vert viennent </a:t>
            </a:r>
            <a:r>
              <a:rPr lang="fr-FR" sz="1100" b="1" spc="-1" dirty="0" smtClean="0">
                <a:solidFill>
                  <a:srgbClr val="5699A2"/>
                </a:solidFill>
                <a:latin typeface="Marianne"/>
                <a:ea typeface="DejaVu Sans"/>
              </a:rPr>
              <a:t>en plus et en complémentarité </a:t>
            </a:r>
          </a:p>
          <a:p>
            <a:pPr marL="1440" algn="just">
              <a:lnSpc>
                <a:spcPct val="120000"/>
              </a:lnSpc>
              <a:buClr>
                <a:srgbClr val="000000"/>
              </a:buClr>
            </a:pPr>
            <a:r>
              <a:rPr lang="fr-FR" sz="1100" spc="-1" dirty="0" smtClean="0">
                <a:solidFill>
                  <a:srgbClr val="000000"/>
                </a:solidFill>
                <a:latin typeface="Marianne"/>
                <a:ea typeface="DejaVu Sans"/>
              </a:rPr>
              <a:t>des autres dotations de l’Etat (notamment ceux dédiés aux subventions </a:t>
            </a:r>
          </a:p>
          <a:p>
            <a:pPr marL="1440" algn="just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fr-FR" sz="1100" spc="-1" dirty="0" smtClean="0">
                <a:solidFill>
                  <a:srgbClr val="000000"/>
                </a:solidFill>
                <a:latin typeface="Marianne"/>
                <a:ea typeface="DejaVu Sans"/>
              </a:rPr>
              <a:t>d’équipements des collectivités </a:t>
            </a:r>
            <a:r>
              <a:rPr lang="fr-FR" sz="1100" b="1" spc="-1" dirty="0" smtClean="0">
                <a:solidFill>
                  <a:srgbClr val="5699A2"/>
                </a:solidFill>
                <a:latin typeface="Marianne"/>
                <a:ea typeface="DejaVu Sans"/>
              </a:rPr>
              <a:t>DSIL ou DETR</a:t>
            </a:r>
            <a:r>
              <a:rPr lang="fr-FR" sz="1100" spc="-1" dirty="0" smtClean="0">
                <a:latin typeface="Marianne"/>
                <a:ea typeface="DejaVu Sans"/>
              </a:rPr>
              <a:t>)</a:t>
            </a:r>
          </a:p>
          <a:p>
            <a:pPr marL="1440" algn="just">
              <a:lnSpc>
                <a:spcPct val="120000"/>
              </a:lnSpc>
              <a:buClr>
                <a:srgbClr val="000000"/>
              </a:buClr>
            </a:pPr>
            <a:r>
              <a:rPr lang="fr-FR" sz="1100" spc="-1" dirty="0" smtClean="0">
                <a:solidFill>
                  <a:srgbClr val="000000"/>
                </a:solidFill>
                <a:latin typeface="Marianne"/>
                <a:ea typeface="DejaVu Sans"/>
              </a:rPr>
              <a:t>Le Fonds vert permet d’accélérer la mise en œuvre des projets des </a:t>
            </a:r>
            <a:r>
              <a:rPr lang="fr-FR" sz="1100" b="1" spc="-1" dirty="0" smtClean="0">
                <a:solidFill>
                  <a:srgbClr val="5699A2"/>
                </a:solidFill>
                <a:latin typeface="Marianne"/>
                <a:ea typeface="DejaVu Sans"/>
              </a:rPr>
              <a:t>CRTE,</a:t>
            </a:r>
          </a:p>
          <a:p>
            <a:pPr marL="1440" algn="just">
              <a:lnSpc>
                <a:spcPct val="120000"/>
              </a:lnSpc>
              <a:spcAft>
                <a:spcPts val="601"/>
              </a:spcAft>
              <a:buClr>
                <a:srgbClr val="000000"/>
              </a:buClr>
            </a:pPr>
            <a:r>
              <a:rPr lang="fr-FR" sz="1100" spc="-1" dirty="0">
                <a:latin typeface="Marianne"/>
                <a:ea typeface="DejaVu Sans"/>
              </a:rPr>
              <a:t>c</a:t>
            </a:r>
            <a:r>
              <a:rPr lang="fr-FR" sz="1100" spc="-1" dirty="0" smtClean="0">
                <a:latin typeface="Marianne"/>
                <a:ea typeface="DejaVu Sans"/>
              </a:rPr>
              <a:t>es derniers </a:t>
            </a:r>
            <a:r>
              <a:rPr lang="fr-FR" sz="1100" spc="-1" dirty="0" smtClean="0">
                <a:solidFill>
                  <a:srgbClr val="000000"/>
                </a:solidFill>
                <a:latin typeface="Marianne"/>
                <a:ea typeface="DejaVu Sans"/>
              </a:rPr>
              <a:t>pourront s’enrichir des projets du Fonds vert</a:t>
            </a:r>
            <a:endParaRPr lang="fr-FR" sz="1100" spc="-1" dirty="0">
              <a:solidFill>
                <a:srgbClr val="000000"/>
              </a:solidFill>
              <a:latin typeface="Marianne"/>
              <a:ea typeface="DejaVu Sans"/>
            </a:endParaRPr>
          </a:p>
          <a:p>
            <a:pPr marL="1440" algn="just">
              <a:lnSpc>
                <a:spcPct val="120000"/>
              </a:lnSpc>
              <a:buClr>
                <a:srgbClr val="000000"/>
              </a:buClr>
            </a:pPr>
            <a:r>
              <a:rPr lang="fr-FR" sz="1100" spc="-1" dirty="0" smtClean="0">
                <a:solidFill>
                  <a:srgbClr val="000000"/>
                </a:solidFill>
                <a:ea typeface="DejaVu Sans"/>
              </a:rPr>
              <a:t>Le Fonds vert </a:t>
            </a:r>
            <a:r>
              <a:rPr lang="fr-FR" sz="1100" b="1" spc="-1" dirty="0" smtClean="0">
                <a:solidFill>
                  <a:srgbClr val="5699A2"/>
                </a:solidFill>
                <a:ea typeface="DejaVu Sans"/>
              </a:rPr>
              <a:t>soutient des projets à différents stades de maturité </a:t>
            </a:r>
          </a:p>
          <a:p>
            <a:pPr marL="1440" algn="just">
              <a:lnSpc>
                <a:spcPct val="120000"/>
              </a:lnSpc>
              <a:buClr>
                <a:srgbClr val="000000"/>
              </a:buClr>
            </a:pPr>
            <a:r>
              <a:rPr lang="fr-FR" sz="1100" spc="-1" dirty="0" smtClean="0">
                <a:solidFill>
                  <a:srgbClr val="000000"/>
                </a:solidFill>
                <a:ea typeface="DejaVu Sans"/>
              </a:rPr>
              <a:t>en finançant des diagnostics, des appuis en ingénierie ou des travaux.</a:t>
            </a:r>
          </a:p>
          <a:p>
            <a:pPr marL="1440" algn="just">
              <a:lnSpc>
                <a:spcPct val="120000"/>
              </a:lnSpc>
              <a:buClr>
                <a:srgbClr val="000000"/>
              </a:buClr>
            </a:pPr>
            <a:r>
              <a:rPr lang="fr-FR" sz="1100" spc="-1" dirty="0" smtClean="0">
                <a:solidFill>
                  <a:srgbClr val="000000"/>
                </a:solidFill>
                <a:ea typeface="DejaVu Sans"/>
              </a:rPr>
              <a:t>Une mesure spécifique du Fonds vert est </a:t>
            </a:r>
            <a:r>
              <a:rPr lang="fr-FR" sz="1100" spc="-1" dirty="0">
                <a:solidFill>
                  <a:srgbClr val="000000"/>
                </a:solidFill>
                <a:ea typeface="DejaVu Sans"/>
              </a:rPr>
              <a:t>réservée à </a:t>
            </a:r>
            <a:r>
              <a:rPr lang="fr-FR" sz="1100" b="1" spc="-1" dirty="0" smtClean="0">
                <a:solidFill>
                  <a:srgbClr val="5699A2"/>
                </a:solidFill>
                <a:ea typeface="DejaVu Sans"/>
              </a:rPr>
              <a:t>l’accompagnement</a:t>
            </a:r>
          </a:p>
          <a:p>
            <a:pPr marL="1440" algn="just">
              <a:lnSpc>
                <a:spcPct val="120000"/>
              </a:lnSpc>
              <a:buClr>
                <a:srgbClr val="000000"/>
              </a:buClr>
            </a:pPr>
            <a:r>
              <a:rPr lang="fr-FR" sz="1100" b="1" spc="-1" dirty="0" smtClean="0">
                <a:solidFill>
                  <a:srgbClr val="5699A2"/>
                </a:solidFill>
                <a:ea typeface="DejaVu Sans"/>
              </a:rPr>
              <a:t>en </a:t>
            </a:r>
            <a:r>
              <a:rPr lang="fr-FR" sz="1100" b="1" spc="-1" dirty="0">
                <a:solidFill>
                  <a:srgbClr val="5699A2"/>
                </a:solidFill>
                <a:ea typeface="DejaVu Sans"/>
              </a:rPr>
              <a:t>matière d’ingénierie </a:t>
            </a:r>
            <a:r>
              <a:rPr lang="fr-FR" sz="1100" spc="-1" dirty="0">
                <a:solidFill>
                  <a:srgbClr val="000000"/>
                </a:solidFill>
                <a:ea typeface="DejaVu Sans"/>
              </a:rPr>
              <a:t>des collectivités qui en ont </a:t>
            </a:r>
            <a:r>
              <a:rPr lang="fr-FR" sz="1100" spc="-1" dirty="0" smtClean="0">
                <a:solidFill>
                  <a:srgbClr val="000000"/>
                </a:solidFill>
                <a:ea typeface="DejaVu Sans"/>
              </a:rPr>
              <a:t>le </a:t>
            </a:r>
            <a:r>
              <a:rPr lang="fr-FR" sz="1100" spc="-1" dirty="0">
                <a:solidFill>
                  <a:srgbClr val="000000"/>
                </a:solidFill>
                <a:ea typeface="DejaVu Sans"/>
              </a:rPr>
              <a:t>plus </a:t>
            </a:r>
            <a:r>
              <a:rPr lang="fr-FR" sz="1100" spc="-1" dirty="0" smtClean="0">
                <a:solidFill>
                  <a:srgbClr val="000000"/>
                </a:solidFill>
                <a:ea typeface="DejaVu Sans"/>
              </a:rPr>
              <a:t>besoin</a:t>
            </a:r>
          </a:p>
          <a:p>
            <a:pPr marL="1440" algn="just">
              <a:lnSpc>
                <a:spcPct val="120000"/>
              </a:lnSpc>
              <a:spcAft>
                <a:spcPts val="601"/>
              </a:spcAft>
              <a:buClr>
                <a:srgbClr val="000000"/>
              </a:buClr>
            </a:pPr>
            <a:r>
              <a:rPr lang="fr-FR" sz="1100" spc="-1" dirty="0" smtClean="0">
                <a:solidFill>
                  <a:srgbClr val="000000"/>
                </a:solidFill>
                <a:ea typeface="DejaVu Sans"/>
              </a:rPr>
              <a:t>(émergence de projets, animation, planification).</a:t>
            </a:r>
            <a:endParaRPr lang="fr-FR" sz="1100" spc="-1" dirty="0">
              <a:solidFill>
                <a:srgbClr val="000000"/>
              </a:solidFill>
              <a:ea typeface="DejaVu Sans"/>
            </a:endParaRPr>
          </a:p>
          <a:p>
            <a:pPr marL="1440" algn="just">
              <a:lnSpc>
                <a:spcPct val="120000"/>
              </a:lnSpc>
              <a:buClr>
                <a:srgbClr val="000000"/>
              </a:buClr>
            </a:pPr>
            <a:r>
              <a:rPr lang="fr-FR" sz="1100" b="1" spc="-1" dirty="0" smtClean="0">
                <a:solidFill>
                  <a:srgbClr val="5699A2"/>
                </a:solidFill>
                <a:latin typeface="Marianne"/>
                <a:ea typeface="DejaVu Sans"/>
              </a:rPr>
              <a:t>La Banque des territoires </a:t>
            </a:r>
            <a:r>
              <a:rPr lang="fr-FR" sz="1100" spc="-1" dirty="0" smtClean="0">
                <a:solidFill>
                  <a:srgbClr val="000000"/>
                </a:solidFill>
                <a:latin typeface="Marianne"/>
                <a:ea typeface="DejaVu Sans"/>
              </a:rPr>
              <a:t>met à disposition une offre de financement qui permettra </a:t>
            </a:r>
            <a:r>
              <a:rPr lang="fr-FR" sz="1100" b="1" spc="-1" dirty="0" smtClean="0">
                <a:solidFill>
                  <a:srgbClr val="5699A2"/>
                </a:solidFill>
                <a:latin typeface="Marianne"/>
                <a:ea typeface="DejaVu Sans"/>
              </a:rPr>
              <a:t>d’amplifier l’impact du Fonds vert</a:t>
            </a:r>
            <a:r>
              <a:rPr lang="fr-FR" sz="1100" spc="-1" dirty="0" smtClean="0">
                <a:solidFill>
                  <a:srgbClr val="000000"/>
                </a:solidFill>
                <a:latin typeface="Marianne"/>
                <a:ea typeface="DejaVu Sans"/>
              </a:rPr>
              <a:t>, </a:t>
            </a:r>
            <a:r>
              <a:rPr lang="fr-FR" sz="1100" spc="-1" dirty="0" smtClean="0">
                <a:solidFill>
                  <a:srgbClr val="000000"/>
                </a:solidFill>
                <a:ea typeface="DejaVu Sans"/>
              </a:rPr>
              <a:t>sous </a:t>
            </a:r>
            <a:r>
              <a:rPr lang="fr-FR" sz="1100" spc="-1" dirty="0">
                <a:solidFill>
                  <a:srgbClr val="000000"/>
                </a:solidFill>
                <a:ea typeface="DejaVu Sans"/>
              </a:rPr>
              <a:t>forme de </a:t>
            </a:r>
            <a:r>
              <a:rPr lang="fr-FR" sz="1100" b="1" spc="-1" dirty="0">
                <a:solidFill>
                  <a:srgbClr val="5699A2"/>
                </a:solidFill>
                <a:ea typeface="DejaVu Sans"/>
              </a:rPr>
              <a:t>financements d’ingénierie territoriale </a:t>
            </a:r>
            <a:r>
              <a:rPr lang="fr-FR" sz="1100" spc="-1" dirty="0">
                <a:solidFill>
                  <a:srgbClr val="000000"/>
                </a:solidFill>
                <a:ea typeface="DejaVu Sans"/>
              </a:rPr>
              <a:t>(pour accompagner le montage et la structuration des projets) ou d’offres de </a:t>
            </a:r>
            <a:r>
              <a:rPr lang="fr-FR" sz="1100" b="1" spc="-1" dirty="0">
                <a:solidFill>
                  <a:srgbClr val="5699A2"/>
                </a:solidFill>
                <a:ea typeface="DejaVu Sans"/>
              </a:rPr>
              <a:t>prêts sur fonds d’épargne </a:t>
            </a:r>
            <a:r>
              <a:rPr lang="fr-FR" sz="1100" spc="-1" dirty="0">
                <a:solidFill>
                  <a:srgbClr val="000000"/>
                </a:solidFill>
                <a:ea typeface="DejaVu Sans"/>
              </a:rPr>
              <a:t>(pour renforcer l’effet levier du </a:t>
            </a:r>
            <a:r>
              <a:rPr lang="fr-FR" sz="1100" spc="-1" dirty="0" smtClean="0">
                <a:solidFill>
                  <a:srgbClr val="000000"/>
                </a:solidFill>
                <a:ea typeface="DejaVu Sans"/>
              </a:rPr>
              <a:t>Fonds </a:t>
            </a:r>
            <a:r>
              <a:rPr lang="fr-FR" sz="1100" spc="-1" dirty="0">
                <a:solidFill>
                  <a:srgbClr val="000000"/>
                </a:solidFill>
                <a:ea typeface="DejaVu Sans"/>
              </a:rPr>
              <a:t>vert en faveur d’investissements à </a:t>
            </a:r>
            <a:r>
              <a:rPr lang="fr-FR" sz="1100" spc="-1" dirty="0" smtClean="0">
                <a:solidFill>
                  <a:srgbClr val="000000"/>
                </a:solidFill>
                <a:ea typeface="DejaVu Sans"/>
              </a:rPr>
              <a:t>impact).</a:t>
            </a:r>
          </a:p>
        </p:txBody>
      </p:sp>
      <p:sp>
        <p:nvSpPr>
          <p:cNvPr id="234" name="Espace réservé du numéro de diapositive 1"/>
          <p:cNvSpPr/>
          <p:nvPr/>
        </p:nvSpPr>
        <p:spPr>
          <a:xfrm>
            <a:off x="6264000" y="4783680"/>
            <a:ext cx="1348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E67B17DE-6B9D-498D-92E3-80CF9F62C240}" type="slidenum">
              <a:rPr lang="fr-FR" sz="750" b="1" strike="noStrike" spc="-1">
                <a:solidFill>
                  <a:srgbClr val="000000"/>
                </a:solidFill>
                <a:latin typeface="Marianne"/>
                <a:ea typeface="DejaVu Sans"/>
              </a:rPr>
              <a:t>7</a:t>
            </a:fld>
            <a:endParaRPr lang="fr-FR" sz="750" b="0" strike="noStrike" spc="-1">
              <a:latin typeface="Arial"/>
            </a:endParaRPr>
          </a:p>
        </p:txBody>
      </p:sp>
      <p:sp>
        <p:nvSpPr>
          <p:cNvPr id="6" name="Espace réservé du pied de page 7"/>
          <p:cNvSpPr/>
          <p:nvPr/>
        </p:nvSpPr>
        <p:spPr>
          <a:xfrm>
            <a:off x="360000" y="4783680"/>
            <a:ext cx="5902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r>
              <a:rPr lang="fr-FR" sz="800" dirty="0"/>
              <a:t>Présentation du fonds vert 27-01-2023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4172" b="2221"/>
          <a:stretch/>
        </p:blipFill>
        <p:spPr>
          <a:xfrm>
            <a:off x="7812360" y="123478"/>
            <a:ext cx="1255540" cy="47162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233" y="2022689"/>
            <a:ext cx="3028234" cy="170118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43608" y="102853"/>
            <a:ext cx="6768751" cy="433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" algn="ctr">
              <a:lnSpc>
                <a:spcPct val="120000"/>
              </a:lnSpc>
              <a:spcAft>
                <a:spcPts val="601"/>
              </a:spcAft>
              <a:buClr>
                <a:srgbClr val="000000"/>
              </a:buClr>
            </a:pPr>
            <a:r>
              <a:rPr lang="fr-FR" sz="2000" b="1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Un Fonds vert pour, par et avec les territoires</a:t>
            </a:r>
            <a:endParaRPr lang="fr-FR" sz="20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1" y="840769"/>
            <a:ext cx="310209" cy="29082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0" y="1491630"/>
            <a:ext cx="310209" cy="290821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0" y="1804088"/>
            <a:ext cx="310209" cy="290821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0" y="2474581"/>
            <a:ext cx="310209" cy="29082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0" y="2960152"/>
            <a:ext cx="310209" cy="290821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77" y="4007288"/>
            <a:ext cx="310209" cy="29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6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970" y="1995686"/>
            <a:ext cx="1398777" cy="1006962"/>
          </a:xfrm>
          <a:prstGeom prst="rect">
            <a:avLst/>
          </a:prstGeom>
        </p:spPr>
      </p:pic>
      <p:sp>
        <p:nvSpPr>
          <p:cNvPr id="231" name="Titre 6"/>
          <p:cNvSpPr/>
          <p:nvPr/>
        </p:nvSpPr>
        <p:spPr>
          <a:xfrm>
            <a:off x="1065985" y="133111"/>
            <a:ext cx="6424920" cy="71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endParaRPr lang="fr-FR" sz="2550" b="1" strike="noStrike" spc="-1" dirty="0" smtClean="0">
              <a:solidFill>
                <a:srgbClr val="000000"/>
              </a:solidFill>
              <a:latin typeface="Marianne"/>
              <a:ea typeface="DejaVu Sans"/>
            </a:endParaRPr>
          </a:p>
        </p:txBody>
      </p:sp>
      <p:sp>
        <p:nvSpPr>
          <p:cNvPr id="232" name="Espace réservé du texte 2"/>
          <p:cNvSpPr/>
          <p:nvPr/>
        </p:nvSpPr>
        <p:spPr>
          <a:xfrm>
            <a:off x="631163" y="1336237"/>
            <a:ext cx="3600399" cy="30256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 anchorCtr="0">
            <a:noAutofit/>
          </a:bodyPr>
          <a:lstStyle/>
          <a:p>
            <a:pPr marL="1440" algn="just">
              <a:lnSpc>
                <a:spcPct val="120000"/>
              </a:lnSpc>
              <a:spcAft>
                <a:spcPts val="601"/>
              </a:spcAft>
              <a:buClr>
                <a:srgbClr val="000000"/>
              </a:buClr>
            </a:pPr>
            <a:r>
              <a:rPr lang="fr-FR" sz="1100" spc="-1" dirty="0" smtClean="0">
                <a:solidFill>
                  <a:srgbClr val="000000"/>
                </a:solidFill>
                <a:ea typeface="DejaVu Sans"/>
              </a:rPr>
              <a:t>Pour une plus grande simplicité, les </a:t>
            </a:r>
            <a:r>
              <a:rPr lang="fr-FR" sz="1100" b="1" spc="-1" dirty="0" smtClean="0">
                <a:solidFill>
                  <a:srgbClr val="5699A2"/>
                </a:solidFill>
                <a:ea typeface="DejaVu Sans"/>
              </a:rPr>
              <a:t>préfets et leurs équipes </a:t>
            </a:r>
            <a:r>
              <a:rPr lang="fr-FR" sz="1100" spc="-1" dirty="0" smtClean="0">
                <a:solidFill>
                  <a:srgbClr val="000000"/>
                </a:solidFill>
                <a:ea typeface="DejaVu Sans"/>
              </a:rPr>
              <a:t>sont les uniques interlocuteurs des collectivités porteurs de projet. Cette gestion déconcentrée permet de </a:t>
            </a:r>
            <a:r>
              <a:rPr lang="fr-FR" sz="1100" dirty="0" smtClean="0"/>
              <a:t>répondre </a:t>
            </a:r>
            <a:r>
              <a:rPr lang="fr-FR" sz="1100" dirty="0"/>
              <a:t>à la </a:t>
            </a:r>
            <a:r>
              <a:rPr lang="fr-FR" sz="1100" b="1" dirty="0">
                <a:solidFill>
                  <a:srgbClr val="5699A2"/>
                </a:solidFill>
              </a:rPr>
              <a:t>diversité des réalités territoriales</a:t>
            </a:r>
            <a:r>
              <a:rPr lang="fr-FR" sz="1100" dirty="0">
                <a:solidFill>
                  <a:srgbClr val="5699A2"/>
                </a:solidFill>
              </a:rPr>
              <a:t> et pour </a:t>
            </a:r>
            <a:r>
              <a:rPr lang="fr-FR" sz="1100" b="1" dirty="0">
                <a:solidFill>
                  <a:srgbClr val="5699A2"/>
                </a:solidFill>
              </a:rPr>
              <a:t>financer  des projets ciblés</a:t>
            </a:r>
            <a:r>
              <a:rPr lang="fr-FR" sz="1100" b="1" dirty="0" smtClean="0">
                <a:solidFill>
                  <a:srgbClr val="5699A2"/>
                </a:solidFill>
              </a:rPr>
              <a:t>, répondant aux besoins </a:t>
            </a:r>
            <a:r>
              <a:rPr lang="fr-FR" sz="1100" b="1" dirty="0">
                <a:solidFill>
                  <a:srgbClr val="5699A2"/>
                </a:solidFill>
              </a:rPr>
              <a:t>locaux, y compris dans les territoires ruraux</a:t>
            </a:r>
            <a:r>
              <a:rPr lang="fr-FR" sz="1100" dirty="0"/>
              <a:t>.</a:t>
            </a:r>
            <a:endParaRPr lang="fr-FR" sz="1100" spc="-1" dirty="0" smtClean="0">
              <a:solidFill>
                <a:srgbClr val="000000"/>
              </a:solidFill>
              <a:ea typeface="DejaVu Sans"/>
            </a:endParaRPr>
          </a:p>
          <a:p>
            <a:pPr marL="1440" algn="just">
              <a:lnSpc>
                <a:spcPct val="120000"/>
              </a:lnSpc>
              <a:spcAft>
                <a:spcPts val="601"/>
              </a:spcAft>
              <a:buClr>
                <a:srgbClr val="000000"/>
              </a:buClr>
            </a:pPr>
            <a:r>
              <a:rPr lang="fr-FR" sz="1100" spc="-1" dirty="0" smtClean="0">
                <a:solidFill>
                  <a:srgbClr val="000000"/>
                </a:solidFill>
                <a:latin typeface="Marianne"/>
                <a:ea typeface="DejaVu Sans"/>
              </a:rPr>
              <a:t>Toutes les mesures sont </a:t>
            </a:r>
            <a:r>
              <a:rPr lang="fr-FR" sz="1100" b="1" spc="-1" dirty="0" smtClean="0">
                <a:solidFill>
                  <a:srgbClr val="5699A2"/>
                </a:solidFill>
                <a:latin typeface="Marianne"/>
                <a:ea typeface="DejaVu Sans"/>
              </a:rPr>
              <a:t>instruites localement </a:t>
            </a:r>
            <a:r>
              <a:rPr lang="fr-FR" sz="1100" spc="-1" dirty="0" smtClean="0">
                <a:latin typeface="Marianne"/>
                <a:ea typeface="DejaVu Sans"/>
              </a:rPr>
              <a:t>par les services déconcentrés de l’Etat et par </a:t>
            </a:r>
            <a:r>
              <a:rPr lang="fr-FR" sz="1100" spc="-1" dirty="0" smtClean="0">
                <a:solidFill>
                  <a:srgbClr val="000000"/>
                </a:solidFill>
                <a:latin typeface="Marianne"/>
                <a:ea typeface="DejaVu Sans"/>
              </a:rPr>
              <a:t>des opérateurs de l’Etat pour certaines mesures (ADEME, agences de l’eau).</a:t>
            </a:r>
          </a:p>
          <a:p>
            <a:pPr marL="1440" algn="just">
              <a:lnSpc>
                <a:spcPct val="120000"/>
              </a:lnSpc>
              <a:spcAft>
                <a:spcPts val="601"/>
              </a:spcAft>
              <a:buClr>
                <a:srgbClr val="000000"/>
              </a:buClr>
            </a:pPr>
            <a:r>
              <a:rPr lang="fr-FR" sz="1100" b="1" spc="-1" dirty="0" smtClean="0">
                <a:solidFill>
                  <a:srgbClr val="5699A2"/>
                </a:solidFill>
                <a:latin typeface="Marianne"/>
                <a:ea typeface="DejaVu Sans"/>
              </a:rPr>
              <a:t>Pas d’appel à projets </a:t>
            </a:r>
            <a:r>
              <a:rPr lang="fr-FR" sz="1100" spc="-1" dirty="0" smtClean="0">
                <a:solidFill>
                  <a:srgbClr val="000000"/>
                </a:solidFill>
                <a:latin typeface="Marianne"/>
                <a:ea typeface="DejaVu Sans"/>
              </a:rPr>
              <a:t>mais des </a:t>
            </a:r>
            <a:r>
              <a:rPr lang="fr-FR" sz="1100" b="1" spc="-1" dirty="0" smtClean="0">
                <a:solidFill>
                  <a:srgbClr val="5699A2"/>
                </a:solidFill>
                <a:latin typeface="Marianne"/>
                <a:ea typeface="DejaVu Sans"/>
              </a:rPr>
              <a:t>guichets ouverts au fil de l’eau </a:t>
            </a:r>
            <a:r>
              <a:rPr lang="fr-FR" sz="1100" spc="-1" dirty="0" smtClean="0">
                <a:solidFill>
                  <a:srgbClr val="000000"/>
                </a:solidFill>
                <a:latin typeface="Marianne"/>
                <a:ea typeface="DejaVu Sans"/>
              </a:rPr>
              <a:t>pour faciliter l’accès de toutes les collectivités aux différentes mesures du Fonds vert.</a:t>
            </a:r>
            <a:endParaRPr lang="fr-FR" sz="1100" b="1" spc="-1" dirty="0" smtClean="0">
              <a:solidFill>
                <a:srgbClr val="5699A2"/>
              </a:solidFill>
              <a:latin typeface="Marianne"/>
              <a:ea typeface="DejaVu Sans"/>
            </a:endParaRPr>
          </a:p>
        </p:txBody>
      </p:sp>
      <p:sp>
        <p:nvSpPr>
          <p:cNvPr id="234" name="Espace réservé du numéro de diapositive 1"/>
          <p:cNvSpPr/>
          <p:nvPr/>
        </p:nvSpPr>
        <p:spPr>
          <a:xfrm>
            <a:off x="6264000" y="4783680"/>
            <a:ext cx="1348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E67B17DE-6B9D-498D-92E3-80CF9F62C240}" type="slidenum">
              <a:rPr lang="fr-FR" sz="750" b="1" strike="noStrike" spc="-1">
                <a:solidFill>
                  <a:srgbClr val="000000"/>
                </a:solidFill>
                <a:latin typeface="Marianne"/>
                <a:ea typeface="DejaVu Sans"/>
              </a:rPr>
              <a:t>8</a:t>
            </a:fld>
            <a:endParaRPr lang="fr-FR" sz="750" b="0" strike="noStrike" spc="-1">
              <a:latin typeface="Arial"/>
            </a:endParaRPr>
          </a:p>
        </p:txBody>
      </p:sp>
      <p:sp>
        <p:nvSpPr>
          <p:cNvPr id="8" name="Espace réservé du pied de page 7"/>
          <p:cNvSpPr/>
          <p:nvPr/>
        </p:nvSpPr>
        <p:spPr>
          <a:xfrm>
            <a:off x="360000" y="4783680"/>
            <a:ext cx="5902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r>
              <a:rPr lang="fr-FR" sz="800" dirty="0"/>
              <a:t>Présentation du fonds vert 27-01-2023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4172" b="2221"/>
          <a:stretch/>
        </p:blipFill>
        <p:spPr>
          <a:xfrm>
            <a:off x="7812360" y="123478"/>
            <a:ext cx="1255540" cy="47162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299942"/>
            <a:ext cx="1995206" cy="32595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43608" y="102853"/>
            <a:ext cx="6768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20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Une gestion déconcentrée </a:t>
            </a:r>
            <a:r>
              <a:rPr lang="fr-FR" sz="2000" b="1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et </a:t>
            </a:r>
            <a:r>
              <a:rPr lang="fr-FR" sz="20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un </a:t>
            </a:r>
            <a:r>
              <a:rPr lang="fr-FR" sz="2000" b="1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accès facilité</a:t>
            </a:r>
            <a:endParaRPr lang="fr-FR" sz="20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030" y="502443"/>
            <a:ext cx="936000" cy="83379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99" y="591236"/>
            <a:ext cx="936000" cy="773214"/>
          </a:xfrm>
          <a:prstGeom prst="rect">
            <a:avLst/>
          </a:prstGeom>
        </p:spPr>
      </p:pic>
      <p:sp>
        <p:nvSpPr>
          <p:cNvPr id="21" name="Espace réservé du texte 2"/>
          <p:cNvSpPr/>
          <p:nvPr/>
        </p:nvSpPr>
        <p:spPr>
          <a:xfrm>
            <a:off x="4644008" y="1349377"/>
            <a:ext cx="3600399" cy="21423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 anchorCtr="0">
            <a:noAutofit/>
          </a:bodyPr>
          <a:lstStyle/>
          <a:p>
            <a:pPr marL="1440" algn="just">
              <a:lnSpc>
                <a:spcPct val="120000"/>
              </a:lnSpc>
              <a:buClr>
                <a:srgbClr val="000000"/>
              </a:buClr>
            </a:pPr>
            <a:r>
              <a:rPr lang="fr-FR" sz="1100" spc="-1" dirty="0" smtClean="0">
                <a:solidFill>
                  <a:srgbClr val="000000"/>
                </a:solidFill>
                <a:latin typeface="Marianne"/>
                <a:ea typeface="DejaVu Sans"/>
              </a:rPr>
              <a:t>Toutes les aides au titre du Fonds vert sont accessibles sur la plateforme </a:t>
            </a:r>
            <a:r>
              <a:rPr lang="fr-FR" sz="1100" b="1" spc="-1" dirty="0" smtClean="0">
                <a:solidFill>
                  <a:srgbClr val="5699A2"/>
                </a:solidFill>
                <a:latin typeface="Marianne"/>
                <a:ea typeface="DejaVu Sans"/>
              </a:rPr>
              <a:t>Aides-territoires</a:t>
            </a:r>
            <a:r>
              <a:rPr lang="fr-FR" sz="1100" spc="-1" dirty="0" smtClean="0">
                <a:solidFill>
                  <a:srgbClr val="000000"/>
                </a:solidFill>
                <a:latin typeface="Marianne"/>
                <a:ea typeface="DejaVu Sans"/>
              </a:rPr>
              <a:t>, </a:t>
            </a:r>
            <a:r>
              <a:rPr lang="fr-FR" sz="1100" spc="-1" dirty="0" smtClean="0">
                <a:solidFill>
                  <a:srgbClr val="000000"/>
                </a:solidFill>
                <a:ea typeface="DejaVu Sans"/>
              </a:rPr>
              <a:t> </a:t>
            </a:r>
            <a:r>
              <a:rPr lang="fr-FR" sz="1100" spc="-1" dirty="0">
                <a:solidFill>
                  <a:srgbClr val="000000"/>
                </a:solidFill>
                <a:ea typeface="DejaVu Sans"/>
              </a:rPr>
              <a:t>service public en ligne de référence qui permet aux collectivités de trouver des aides financières et en ingénierie pour donner vie à leurs </a:t>
            </a:r>
            <a:r>
              <a:rPr lang="fr-FR" sz="1100" spc="-1" dirty="0" smtClean="0">
                <a:solidFill>
                  <a:srgbClr val="000000"/>
                </a:solidFill>
                <a:ea typeface="DejaVu Sans"/>
              </a:rPr>
              <a:t>projets</a:t>
            </a:r>
          </a:p>
          <a:p>
            <a:pPr marL="1440" algn="just">
              <a:lnSpc>
                <a:spcPct val="120000"/>
              </a:lnSpc>
              <a:buClr>
                <a:srgbClr val="000000"/>
              </a:buClr>
            </a:pPr>
            <a:r>
              <a:rPr lang="fr-FR" sz="1100" spc="-1" dirty="0">
                <a:solidFill>
                  <a:srgbClr val="000000"/>
                </a:solidFill>
                <a:ea typeface="DejaVu Sans"/>
              </a:rPr>
              <a:t>(</a:t>
            </a:r>
            <a:r>
              <a:rPr lang="fr-FR" sz="1100" spc="-1" dirty="0" smtClean="0">
                <a:solidFill>
                  <a:srgbClr val="000000"/>
                </a:solidFill>
                <a:ea typeface="DejaVu Sans"/>
              </a:rPr>
              <a:t>celles </a:t>
            </a:r>
            <a:r>
              <a:rPr lang="fr-FR" sz="1100" spc="-1" dirty="0">
                <a:solidFill>
                  <a:srgbClr val="000000"/>
                </a:solidFill>
                <a:ea typeface="DejaVu Sans"/>
              </a:rPr>
              <a:t>de l’Etat, des </a:t>
            </a:r>
            <a:r>
              <a:rPr lang="fr-FR" sz="1100" spc="-1" dirty="0" smtClean="0">
                <a:solidFill>
                  <a:srgbClr val="000000"/>
                </a:solidFill>
                <a:ea typeface="DejaVu Sans"/>
              </a:rPr>
              <a:t>collectivités, de la</a:t>
            </a:r>
          </a:p>
          <a:p>
            <a:pPr marL="1440" algn="just">
              <a:lnSpc>
                <a:spcPct val="120000"/>
              </a:lnSpc>
              <a:spcAft>
                <a:spcPts val="601"/>
              </a:spcAft>
              <a:buClr>
                <a:srgbClr val="000000"/>
              </a:buClr>
            </a:pPr>
            <a:r>
              <a:rPr lang="fr-FR" sz="1100" spc="-1" dirty="0" smtClean="0">
                <a:solidFill>
                  <a:srgbClr val="000000"/>
                </a:solidFill>
                <a:ea typeface="DejaVu Sans"/>
              </a:rPr>
              <a:t> </a:t>
            </a:r>
            <a:r>
              <a:rPr lang="fr-FR" sz="1100" spc="-1" dirty="0">
                <a:solidFill>
                  <a:srgbClr val="000000"/>
                </a:solidFill>
                <a:ea typeface="DejaVu Sans"/>
              </a:rPr>
              <a:t>Banque des territoires…). </a:t>
            </a:r>
            <a:endParaRPr lang="fr-FR" sz="1100" spc="-1" dirty="0" smtClean="0">
              <a:solidFill>
                <a:srgbClr val="000000"/>
              </a:solidFill>
              <a:ea typeface="DejaVu Sans"/>
            </a:endParaRPr>
          </a:p>
          <a:p>
            <a:pPr marL="1440" algn="just">
              <a:lnSpc>
                <a:spcPct val="120000"/>
              </a:lnSpc>
              <a:spcAft>
                <a:spcPts val="601"/>
              </a:spcAft>
              <a:buClr>
                <a:srgbClr val="000000"/>
              </a:buClr>
            </a:pPr>
            <a:r>
              <a:rPr lang="fr-FR" sz="1100" spc="-1" dirty="0" smtClean="0">
                <a:solidFill>
                  <a:srgbClr val="000000"/>
                </a:solidFill>
                <a:ea typeface="DejaVu Sans"/>
              </a:rPr>
              <a:t>Aides-territoires est l’</a:t>
            </a:r>
            <a:r>
              <a:rPr lang="fr-FR" sz="1100" b="1" spc="-1" dirty="0" smtClean="0">
                <a:solidFill>
                  <a:srgbClr val="5699A2"/>
                </a:solidFill>
                <a:ea typeface="DejaVu Sans"/>
              </a:rPr>
              <a:t>outil unique </a:t>
            </a:r>
            <a:r>
              <a:rPr lang="fr-FR" sz="1100" spc="-1" dirty="0" smtClean="0">
                <a:solidFill>
                  <a:srgbClr val="000000"/>
                </a:solidFill>
                <a:ea typeface="DejaVu Sans"/>
              </a:rPr>
              <a:t>pour rechercher les aides du Fonds vert et effectuer la demande d’aide en ligne grâce au lien vers le formulaire </a:t>
            </a:r>
            <a:r>
              <a:rPr lang="fr-FR" sz="1100" b="1" spc="-1" dirty="0" smtClean="0">
                <a:solidFill>
                  <a:srgbClr val="5699A2"/>
                </a:solidFill>
                <a:ea typeface="DejaVu Sans"/>
              </a:rPr>
              <a:t>Démarches simplifiées </a:t>
            </a:r>
            <a:r>
              <a:rPr lang="fr-FR" sz="1100" spc="-1" dirty="0" smtClean="0">
                <a:solidFill>
                  <a:srgbClr val="000000"/>
                </a:solidFill>
                <a:ea typeface="DejaVu Sans"/>
              </a:rPr>
              <a:t>qui figure dans chaque fiche d’aide. </a:t>
            </a:r>
            <a:endParaRPr lang="fr-FR" sz="1100" spc="-1" dirty="0">
              <a:solidFill>
                <a:srgbClr val="000000"/>
              </a:solidFill>
              <a:ea typeface="DejaVu Sans"/>
            </a:endParaRPr>
          </a:p>
          <a:p>
            <a:pPr marL="1440" algn="just">
              <a:lnSpc>
                <a:spcPct val="120000"/>
              </a:lnSpc>
              <a:spcAft>
                <a:spcPts val="601"/>
              </a:spcAft>
              <a:buClr>
                <a:srgbClr val="000000"/>
              </a:buClr>
            </a:pPr>
            <a:r>
              <a:rPr lang="fr-FR" sz="1100" spc="-1" dirty="0">
                <a:solidFill>
                  <a:srgbClr val="000000"/>
                </a:solidFill>
                <a:ea typeface="DejaVu Sans"/>
              </a:rPr>
              <a:t>La </a:t>
            </a:r>
            <a:r>
              <a:rPr lang="fr-FR" sz="1100" spc="-1" dirty="0">
                <a:ea typeface="DejaVu Sans"/>
              </a:rPr>
              <a:t>plateforme Démarches Simplifiées </a:t>
            </a:r>
            <a:r>
              <a:rPr lang="fr-FR" sz="1100" spc="-1" dirty="0" smtClean="0">
                <a:solidFill>
                  <a:srgbClr val="000000"/>
                </a:solidFill>
                <a:ea typeface="DejaVu Sans"/>
              </a:rPr>
              <a:t>permet </a:t>
            </a:r>
            <a:r>
              <a:rPr lang="fr-FR" sz="1100" spc="-1" dirty="0">
                <a:solidFill>
                  <a:srgbClr val="000000"/>
                </a:solidFill>
                <a:ea typeface="DejaVu Sans"/>
              </a:rPr>
              <a:t>de suivre l’avancement de l’instruction </a:t>
            </a:r>
            <a:r>
              <a:rPr lang="fr-FR" sz="1100" spc="-1" dirty="0" smtClean="0">
                <a:solidFill>
                  <a:srgbClr val="000000"/>
                </a:solidFill>
                <a:ea typeface="DejaVu Sans"/>
              </a:rPr>
              <a:t>des dossiers déposés.</a:t>
            </a:r>
            <a:endParaRPr lang="fr-FR" sz="1100" b="1" spc="-1" dirty="0" smtClean="0">
              <a:solidFill>
                <a:srgbClr val="5699A2"/>
              </a:solidFill>
              <a:latin typeface="Marianne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5123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9" t="17324" r="35497" b="6754"/>
          <a:stretch/>
        </p:blipFill>
        <p:spPr bwMode="auto">
          <a:xfrm>
            <a:off x="3666193" y="1055550"/>
            <a:ext cx="1836000" cy="27248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Image 2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9" t="17324" r="35497" b="6754"/>
          <a:stretch/>
        </p:blipFill>
        <p:spPr bwMode="auto">
          <a:xfrm>
            <a:off x="3552931" y="1146498"/>
            <a:ext cx="1836000" cy="27248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Image 2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9" t="17324" r="35497" b="6754"/>
          <a:stretch/>
        </p:blipFill>
        <p:spPr bwMode="auto">
          <a:xfrm>
            <a:off x="3444258" y="1247216"/>
            <a:ext cx="1836000" cy="27248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Connecteur droit 5"/>
          <p:cNvCxnSpPr/>
          <p:nvPr/>
        </p:nvCxnSpPr>
        <p:spPr>
          <a:xfrm flipV="1">
            <a:off x="323528" y="4747127"/>
            <a:ext cx="8568952" cy="10525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24" y="1247216"/>
            <a:ext cx="1819753" cy="27248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pic>
        <p:nvPicPr>
          <p:cNvPr id="10" name="Image 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9" t="17324" r="35497" b="6754"/>
          <a:stretch/>
        </p:blipFill>
        <p:spPr bwMode="auto">
          <a:xfrm>
            <a:off x="3324331" y="1384458"/>
            <a:ext cx="1836000" cy="27248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Espace réservé du pied de page 7"/>
          <p:cNvSpPr/>
          <p:nvPr/>
        </p:nvSpPr>
        <p:spPr>
          <a:xfrm>
            <a:off x="360000" y="4783680"/>
            <a:ext cx="5902560" cy="35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r>
              <a:rPr lang="fr-FR" sz="800" dirty="0"/>
              <a:t>Présentation du fonds vert 27-01-2023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121655" y="985265"/>
            <a:ext cx="26532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hlinkClick r:id="rId4"/>
              </a:rPr>
              <a:t>Guide</a:t>
            </a:r>
            <a:r>
              <a:rPr lang="fr-FR" sz="1000" dirty="0" smtClean="0">
                <a:hlinkClick r:id="rId4"/>
              </a:rPr>
              <a:t> à l’attention des décideurs locaux </a:t>
            </a:r>
            <a:endParaRPr lang="fr-FR" sz="1000" dirty="0" smtClean="0"/>
          </a:p>
          <a:p>
            <a:endParaRPr lang="fr-FR" sz="1000" dirty="0"/>
          </a:p>
          <a:p>
            <a:r>
              <a:rPr lang="fr-FR" sz="1000" b="1" dirty="0">
                <a:hlinkClick r:id="rId5"/>
              </a:rPr>
              <a:t>C</a:t>
            </a:r>
            <a:r>
              <a:rPr lang="fr-FR" sz="1000" b="1" dirty="0" smtClean="0">
                <a:hlinkClick r:id="rId5"/>
              </a:rPr>
              <a:t>ahiers d’accompagnement </a:t>
            </a:r>
            <a:r>
              <a:rPr lang="fr-FR" sz="1000" dirty="0">
                <a:hlinkClick r:id="rId5"/>
              </a:rPr>
              <a:t>d</a:t>
            </a:r>
            <a:r>
              <a:rPr lang="fr-FR" sz="1000" dirty="0" smtClean="0">
                <a:hlinkClick r:id="rId5"/>
              </a:rPr>
              <a:t>es porteurs de projet et des services instructeurs, propres à chacune des mesures</a:t>
            </a:r>
            <a:endParaRPr lang="fr-FR" sz="1000" dirty="0" smtClean="0"/>
          </a:p>
          <a:p>
            <a:endParaRPr lang="fr-FR" sz="1000" dirty="0" smtClean="0"/>
          </a:p>
          <a:p>
            <a:r>
              <a:rPr lang="fr-FR" sz="1000" dirty="0" smtClean="0">
                <a:hlinkClick r:id="rId6"/>
              </a:rPr>
              <a:t>Une </a:t>
            </a:r>
            <a:r>
              <a:rPr lang="fr-FR" sz="1000" b="1" dirty="0" smtClean="0">
                <a:hlinkClick r:id="rId6"/>
              </a:rPr>
              <a:t>foire aux questions </a:t>
            </a:r>
            <a:r>
              <a:rPr lang="fr-FR" sz="1000" dirty="0" smtClean="0"/>
              <a:t>à l’attention des porteurs de projet sur Aides-territoires</a:t>
            </a:r>
          </a:p>
          <a:p>
            <a:endParaRPr lang="fr-FR" sz="1000" dirty="0" smtClean="0"/>
          </a:p>
          <a:p>
            <a:r>
              <a:rPr lang="fr-FR" sz="1000" b="1" dirty="0" smtClean="0"/>
              <a:t>Un réseau de correspondants locaux « Fonds vert »</a:t>
            </a:r>
            <a:r>
              <a:rPr lang="fr-FR" sz="1000" dirty="0" smtClean="0"/>
              <a:t> en cours de constitution dans les services déconcentrés et les opérateurs pour appuyer les collectivités dans leurs projets au service de la transition écologique et répondre à leurs interrogations</a:t>
            </a:r>
          </a:p>
          <a:p>
            <a:endParaRPr lang="fr-FR" sz="1000" dirty="0" smtClean="0"/>
          </a:p>
          <a:p>
            <a:r>
              <a:rPr lang="fr-FR" sz="1000" dirty="0"/>
              <a:t>Un </a:t>
            </a:r>
            <a:r>
              <a:rPr lang="fr-FR" sz="1000" b="1" dirty="0"/>
              <a:t>site web </a:t>
            </a:r>
            <a:r>
              <a:rPr lang="fr-FR" sz="1000" dirty="0"/>
              <a:t>pour les porteurs de projet et le grand public </a:t>
            </a:r>
            <a:r>
              <a:rPr lang="fr-FR" sz="1000" dirty="0">
                <a:hlinkClick r:id="rId7"/>
              </a:rPr>
              <a:t>www.ecologie.gouv.fr/fonds-vert</a:t>
            </a:r>
            <a:r>
              <a:rPr lang="fr-FR" sz="1000" dirty="0"/>
              <a:t> </a:t>
            </a:r>
          </a:p>
          <a:p>
            <a:endParaRPr lang="fr-FR" sz="10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706" y="1055550"/>
            <a:ext cx="228600" cy="21431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282" y="1518632"/>
            <a:ext cx="228600" cy="21431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282" y="2246417"/>
            <a:ext cx="228600" cy="21431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371" y="2859782"/>
            <a:ext cx="228600" cy="21431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4172" b="2221"/>
          <a:stretch/>
        </p:blipFill>
        <p:spPr>
          <a:xfrm>
            <a:off x="7812360" y="195486"/>
            <a:ext cx="1255540" cy="47162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043608" y="102853"/>
            <a:ext cx="6768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2000" b="1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Des outils pour accompagner le déploiement</a:t>
            </a:r>
            <a:endParaRPr lang="fr-FR" sz="20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371" y="4050649"/>
            <a:ext cx="228600" cy="21431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787015" y="2455224"/>
            <a:ext cx="193073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NISTÈRIEL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GOUVERNEMENT PPT">
      <a:majorFont>
        <a:latin typeface="Marianne"/>
        <a:ea typeface=""/>
        <a:cs typeface=""/>
      </a:majorFont>
      <a:minorFont>
        <a:latin typeface="Mariann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INISTÈRIEL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GOUVERNEMENT PPT">
      <a:majorFont>
        <a:latin typeface="Marianne"/>
        <a:ea typeface=""/>
        <a:cs typeface=""/>
      </a:majorFont>
      <a:minorFont>
        <a:latin typeface="Mariann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MINISTÈRIEL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GOUVERNEMENT PPT">
      <a:majorFont>
        <a:latin typeface="Marianne"/>
        <a:ea typeface=""/>
        <a:cs typeface=""/>
      </a:majorFont>
      <a:minorFont>
        <a:latin typeface="Mariann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2562A31AD51C43A3F0AE03CF3A22EB" ma:contentTypeVersion="2" ma:contentTypeDescription="Crée un document." ma:contentTypeScope="" ma:versionID="340fa3af1fe5287b006003dbef1bca6f">
  <xsd:schema xmlns:xsd="http://www.w3.org/2001/XMLSchema" xmlns:xs="http://www.w3.org/2001/XMLSchema" xmlns:p="http://schemas.microsoft.com/office/2006/metadata/properties" xmlns:ns2="1f2a401b-2aeb-4120-b896-1d74ca43ea02" targetNamespace="http://schemas.microsoft.com/office/2006/metadata/properties" ma:root="true" ma:fieldsID="ef44f63a216367b9ea64316e8141d015" ns2:_="">
    <xsd:import namespace="1f2a401b-2aeb-4120-b896-1d74ca43ea0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2a401b-2aeb-4120-b896-1d74ca43ea0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E1216D6-5F8E-4F96-B154-9E3817442DC1}">
  <ds:schemaRefs>
    <ds:schemaRef ds:uri="http://schemas.openxmlformats.org/package/2006/metadata/core-properties"/>
    <ds:schemaRef ds:uri="http://www.w3.org/XML/1998/namespace"/>
    <ds:schemaRef ds:uri="http://purl.org/dc/elements/1.1/"/>
    <ds:schemaRef ds:uri="1f2a401b-2aeb-4120-b896-1d74ca43ea02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66076D4-405B-4561-80DD-EFA00C275B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7C12679-4C54-44FF-981F-ED2FEA8C95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2a401b-2aeb-4120-b896-1d74ca43ea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ppt_ministeriel_marianne</Template>
  <TotalTime>5030</TotalTime>
  <Words>6069</Words>
  <Application>Microsoft Office PowerPoint</Application>
  <PresentationFormat>Affichage à l'écran (16:9)</PresentationFormat>
  <Paragraphs>459</Paragraphs>
  <Slides>28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28</vt:i4>
      </vt:variant>
    </vt:vector>
  </HeadingPairs>
  <TitlesOfParts>
    <vt:vector size="39" baseType="lpstr">
      <vt:lpstr>Arial</vt:lpstr>
      <vt:lpstr>Calibri</vt:lpstr>
      <vt:lpstr>DejaVu Sans</vt:lpstr>
      <vt:lpstr>Marianne</vt:lpstr>
      <vt:lpstr>Marianne-ExtraBold</vt:lpstr>
      <vt:lpstr>Marianne-Regular</vt:lpstr>
      <vt:lpstr>Wingdings</vt:lpstr>
      <vt:lpstr>Wingdings 3</vt:lpstr>
      <vt:lpstr>MINISTÈRIEL</vt:lpstr>
      <vt:lpstr>1_MINISTÈRIEL</vt:lpstr>
      <vt:lpstr>2_MINISTÈRIEL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Client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>Client</dc:subject>
  <dc:creator>FONDEVILLE Coralie</dc:creator>
  <cp:lastModifiedBy>PARMENTIER Hélène</cp:lastModifiedBy>
  <cp:revision>382</cp:revision>
  <cp:lastPrinted>2023-01-26T23:21:25Z</cp:lastPrinted>
  <dcterms:created xsi:type="dcterms:W3CDTF">2020-02-27T14:35:46Z</dcterms:created>
  <dcterms:modified xsi:type="dcterms:W3CDTF">2023-02-02T08:31:13Z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0x010100F82562A31AD51C43A3F0AE03CF3A22EB</vt:lpwstr>
  </property>
</Properties>
</file>